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12"/>
  </p:notesMasterIdLst>
  <p:handoutMasterIdLst>
    <p:handoutMasterId r:id="rId13"/>
  </p:handoutMasterIdLst>
  <p:sldIdLst>
    <p:sldId id="267" r:id="rId2"/>
    <p:sldId id="268" r:id="rId3"/>
    <p:sldId id="269" r:id="rId4"/>
    <p:sldId id="277" r:id="rId5"/>
    <p:sldId id="271" r:id="rId6"/>
    <p:sldId id="272" r:id="rId7"/>
    <p:sldId id="273" r:id="rId8"/>
    <p:sldId id="274" r:id="rId9"/>
    <p:sldId id="275" r:id="rId10"/>
    <p:sldId id="276" r:id="rId11"/>
  </p:sldIdLst>
  <p:sldSz cx="12188825" cy="6858000"/>
  <p:notesSz cx="6858000" cy="9144000"/>
  <p:defaultTex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72"/>
    <a:srgbClr val="3C3E2E"/>
    <a:srgbClr val="0071C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80903" autoAdjust="0"/>
  </p:normalViewPr>
  <p:slideViewPr>
    <p:cSldViewPr snapToGrid="0" snapToObjects="1">
      <p:cViewPr varScale="1">
        <p:scale>
          <a:sx n="71" d="100"/>
          <a:sy n="71" d="100"/>
        </p:scale>
        <p:origin x="72" y="804"/>
      </p:cViewPr>
      <p:guideLst>
        <p:guide orient="horz" pos="2160"/>
        <p:guide pos="3839"/>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F814BF5-B608-6B4D-9067-7DE6DBA2573D}" type="datetimeFigureOut">
              <a:rPr lang="en-US" smtClean="0"/>
              <a:t>12/7/2023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6E7DF5-3885-9544-B7CC-8A9F7EB5760D}" type="slidenum">
              <a:rPr lang="en-US" smtClean="0"/>
              <a:t>‹#›</a:t>
            </a:fld>
            <a:endParaRPr lang="en-US"/>
          </a:p>
        </p:txBody>
      </p:sp>
    </p:spTree>
    <p:extLst>
      <p:ext uri="{BB962C8B-B14F-4D97-AF65-F5344CB8AC3E}">
        <p14:creationId xmlns:p14="http://schemas.microsoft.com/office/powerpoint/2010/main" val="9496995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024127-F163-1C41-9153-2A33EB0060BF}" type="datetimeFigureOut">
              <a:rPr lang="en-US" smtClean="0"/>
              <a:t>12/7/2023</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8B80EA-830B-F045-AF8C-856FEB977D9E}" type="slidenum">
              <a:rPr lang="en-US" smtClean="0"/>
              <a:t>‹#›</a:t>
            </a:fld>
            <a:endParaRPr lang="en-US"/>
          </a:p>
        </p:txBody>
      </p:sp>
    </p:spTree>
    <p:extLst>
      <p:ext uri="{BB962C8B-B14F-4D97-AF65-F5344CB8AC3E}">
        <p14:creationId xmlns:p14="http://schemas.microsoft.com/office/powerpoint/2010/main" val="13112239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04900" y="2643147"/>
            <a:ext cx="10111738" cy="1356286"/>
          </a:xfrm>
        </p:spPr>
        <p:txBody>
          <a:bodyPr anchor="b" anchorCtr="0">
            <a:normAutofit/>
          </a:bodyPr>
          <a:lstStyle>
            <a:lvl1pPr algn="l">
              <a:defRPr sz="4000" baseline="0">
                <a:solidFill>
                  <a:schemeClr val="tx2"/>
                </a:solidFill>
              </a:defRPr>
            </a:lvl1pPr>
          </a:lstStyle>
          <a:p>
            <a:r>
              <a:rPr lang="en-US" dirty="0"/>
              <a:t>Your title goes here</a:t>
            </a:r>
          </a:p>
        </p:txBody>
      </p:sp>
      <p:sp>
        <p:nvSpPr>
          <p:cNvPr id="3" name="Subtitle 2"/>
          <p:cNvSpPr>
            <a:spLocks noGrp="1"/>
          </p:cNvSpPr>
          <p:nvPr>
            <p:ph type="subTitle" idx="1" hasCustomPrompt="1"/>
          </p:nvPr>
        </p:nvSpPr>
        <p:spPr>
          <a:xfrm>
            <a:off x="1104898" y="4067624"/>
            <a:ext cx="10111740" cy="1051954"/>
          </a:xfrm>
        </p:spPr>
        <p:txBody>
          <a:bodyPr>
            <a:normAutofit/>
          </a:bodyPr>
          <a:lstStyle>
            <a:lvl1pPr marL="0" indent="0" algn="l">
              <a:buNone/>
              <a:defRPr sz="2800">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pic>
        <p:nvPicPr>
          <p:cNvPr id="7" name="Picture 6" descr="CBC_RGB.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87558" y="870404"/>
            <a:ext cx="2963371" cy="1263639"/>
          </a:xfrm>
          <a:prstGeom prst="rect">
            <a:avLst/>
          </a:prstGeom>
        </p:spPr>
      </p:pic>
      <p:sp>
        <p:nvSpPr>
          <p:cNvPr id="8" name="TextBox 7"/>
          <p:cNvSpPr txBox="1"/>
          <p:nvPr/>
        </p:nvSpPr>
        <p:spPr>
          <a:xfrm>
            <a:off x="4456681" y="2121986"/>
            <a:ext cx="184666" cy="461665"/>
          </a:xfrm>
          <a:prstGeom prst="rect">
            <a:avLst/>
          </a:prstGeom>
          <a:noFill/>
        </p:spPr>
        <p:txBody>
          <a:bodyPr wrap="none" rtlCol="0">
            <a:spAutoFit/>
          </a:bodyPr>
          <a:lstStyle/>
          <a:p>
            <a:endParaRPr lang="en-US" dirty="0"/>
          </a:p>
        </p:txBody>
      </p:sp>
      <p:sp>
        <p:nvSpPr>
          <p:cNvPr id="12"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r>
              <a:rPr lang="en-US" dirty="0"/>
              <a:t>Capital Blue Cross is an Independent Licensee of the Blue Cross Blue Shield Association.</a:t>
            </a:r>
          </a:p>
        </p:txBody>
      </p:sp>
      <p:pic>
        <p:nvPicPr>
          <p:cNvPr id="9" name="Picture 8" descr="CBC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87558" y="870404"/>
            <a:ext cx="2963371" cy="1263639"/>
          </a:xfrm>
          <a:prstGeom prst="rect">
            <a:avLst/>
          </a:prstGeom>
        </p:spPr>
      </p:pic>
    </p:spTree>
    <p:extLst>
      <p:ext uri="{BB962C8B-B14F-4D97-AF65-F5344CB8AC3E}">
        <p14:creationId xmlns:p14="http://schemas.microsoft.com/office/powerpoint/2010/main" val="2834977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3048" y="894"/>
            <a:ext cx="12182726" cy="6856212"/>
          </a:xfrm>
          <a:prstGeom prst="rect">
            <a:avLst/>
          </a:prstGeom>
        </p:spPr>
      </p:pic>
      <p:sp>
        <p:nvSpPr>
          <p:cNvPr id="12"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rgbClr val="FFFFFF"/>
                </a:solidFill>
                <a:latin typeface="Arial"/>
                <a:cs typeface="Arial"/>
              </a:defRPr>
            </a:lvl1pPr>
          </a:lstStyle>
          <a:p>
            <a:r>
              <a:rPr lang="en-US" dirty="0"/>
              <a:t>Capital Blue Cross is an Independent Licensee of the Blue Cross Blue Shield Association.</a:t>
            </a:r>
          </a:p>
        </p:txBody>
      </p:sp>
      <p:sp>
        <p:nvSpPr>
          <p:cNvPr id="20" name="Title 1"/>
          <p:cNvSpPr>
            <a:spLocks noGrp="1"/>
          </p:cNvSpPr>
          <p:nvPr>
            <p:ph type="ctrTitle" hasCustomPrompt="1"/>
          </p:nvPr>
        </p:nvSpPr>
        <p:spPr>
          <a:xfrm>
            <a:off x="1104900" y="3156047"/>
            <a:ext cx="5855491" cy="1356286"/>
          </a:xfrm>
        </p:spPr>
        <p:txBody>
          <a:bodyPr anchor="b" anchorCtr="0">
            <a:normAutofit/>
          </a:bodyPr>
          <a:lstStyle>
            <a:lvl1pPr algn="l">
              <a:lnSpc>
                <a:spcPct val="90000"/>
              </a:lnSpc>
              <a:defRPr sz="4000">
                <a:solidFill>
                  <a:schemeClr val="bg1"/>
                </a:solidFill>
              </a:defRPr>
            </a:lvl1pPr>
          </a:lstStyle>
          <a:p>
            <a:r>
              <a:rPr lang="en-US" dirty="0"/>
              <a:t>Your title </a:t>
            </a:r>
            <a:br>
              <a:rPr lang="en-US" dirty="0"/>
            </a:br>
            <a:r>
              <a:rPr lang="en-US" dirty="0"/>
              <a:t>goes here</a:t>
            </a:r>
          </a:p>
        </p:txBody>
      </p:sp>
      <p:sp>
        <p:nvSpPr>
          <p:cNvPr id="21"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chemeClr val="bg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pic>
        <p:nvPicPr>
          <p:cNvPr id="28" name="Picture 2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7056" y="997391"/>
            <a:ext cx="2963370" cy="1263639"/>
          </a:xfrm>
          <a:prstGeom prst="rect">
            <a:avLst/>
          </a:prstGeom>
        </p:spPr>
      </p:pic>
      <p:grpSp>
        <p:nvGrpSpPr>
          <p:cNvPr id="15" name="Group 14">
            <a:extLst>
              <a:ext uri="{FF2B5EF4-FFF2-40B4-BE49-F238E27FC236}">
                <a16:creationId xmlns:a16="http://schemas.microsoft.com/office/drawing/2014/main" id="{6052912E-CA53-4D50-B4A7-61C8C8D0BC43}"/>
              </a:ext>
            </a:extLst>
          </p:cNvPr>
          <p:cNvGrpSpPr/>
          <p:nvPr userDrawn="1"/>
        </p:nvGrpSpPr>
        <p:grpSpPr>
          <a:xfrm flipH="1">
            <a:off x="10920264" y="1"/>
            <a:ext cx="1278109" cy="1258522"/>
            <a:chOff x="0" y="1"/>
            <a:chExt cx="991955" cy="976753"/>
          </a:xfrm>
        </p:grpSpPr>
        <p:sp>
          <p:nvSpPr>
            <p:cNvPr id="16" name="Rectangle 15">
              <a:extLst>
                <a:ext uri="{FF2B5EF4-FFF2-40B4-BE49-F238E27FC236}">
                  <a16:creationId xmlns:a16="http://schemas.microsoft.com/office/drawing/2014/main" id="{A88D2E92-75AE-4408-9744-EA736DF36CD6}"/>
                </a:ext>
              </a:extLst>
            </p:cNvPr>
            <p:cNvSpPr/>
            <p:nvPr userDrawn="1"/>
          </p:nvSpPr>
          <p:spPr>
            <a:xfrm>
              <a:off x="1" y="547285"/>
              <a:ext cx="536198" cy="429469"/>
            </a:xfrm>
            <a:prstGeom prst="rect">
              <a:avLst/>
            </a:prstGeom>
            <a:solidFill>
              <a:srgbClr val="0071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192C3BD8-6163-4D62-9F6D-D7E3B1208494}"/>
                </a:ext>
              </a:extLst>
            </p:cNvPr>
            <p:cNvSpPr/>
            <p:nvPr userDrawn="1"/>
          </p:nvSpPr>
          <p:spPr>
            <a:xfrm>
              <a:off x="0" y="1"/>
              <a:ext cx="991955" cy="547285"/>
            </a:xfrm>
            <a:prstGeom prst="rect">
              <a:avLst/>
            </a:prstGeom>
            <a:solidFill>
              <a:srgbClr val="0071CF">
                <a:alpha val="7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977211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576" y="-6894"/>
            <a:ext cx="12199512" cy="6864893"/>
          </a:xfrm>
          <a:prstGeom prst="rect">
            <a:avLst/>
          </a:prstGeom>
        </p:spPr>
      </p:pic>
      <p:sp>
        <p:nvSpPr>
          <p:cNvPr id="12"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rgbClr val="FFFFFF"/>
                </a:solidFill>
                <a:latin typeface="Arial"/>
                <a:cs typeface="Arial"/>
              </a:defRPr>
            </a:lvl1pPr>
          </a:lstStyle>
          <a:p>
            <a:r>
              <a:rPr lang="en-US" dirty="0"/>
              <a:t>Capital Blue Cross is an Independent Licensee of the Blue Cross Blue Shield Association.</a:t>
            </a:r>
          </a:p>
        </p:txBody>
      </p:sp>
      <p:sp>
        <p:nvSpPr>
          <p:cNvPr id="20" name="Title 1"/>
          <p:cNvSpPr>
            <a:spLocks noGrp="1"/>
          </p:cNvSpPr>
          <p:nvPr>
            <p:ph type="ctrTitle" hasCustomPrompt="1"/>
          </p:nvPr>
        </p:nvSpPr>
        <p:spPr>
          <a:xfrm>
            <a:off x="1104900" y="3156047"/>
            <a:ext cx="5855491" cy="1356286"/>
          </a:xfrm>
        </p:spPr>
        <p:txBody>
          <a:bodyPr anchor="b" anchorCtr="0">
            <a:normAutofit/>
          </a:bodyPr>
          <a:lstStyle>
            <a:lvl1pPr algn="l">
              <a:lnSpc>
                <a:spcPct val="90000"/>
              </a:lnSpc>
              <a:defRPr sz="4000">
                <a:solidFill>
                  <a:schemeClr val="bg1"/>
                </a:solidFill>
              </a:defRPr>
            </a:lvl1pPr>
          </a:lstStyle>
          <a:p>
            <a:r>
              <a:rPr lang="en-US" dirty="0"/>
              <a:t>Your title </a:t>
            </a:r>
            <a:br>
              <a:rPr lang="en-US" dirty="0"/>
            </a:br>
            <a:r>
              <a:rPr lang="en-US" dirty="0"/>
              <a:t>goes here</a:t>
            </a:r>
          </a:p>
        </p:txBody>
      </p:sp>
      <p:sp>
        <p:nvSpPr>
          <p:cNvPr id="21"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chemeClr val="bg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pic>
        <p:nvPicPr>
          <p:cNvPr id="28" name="Picture 2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7056" y="997391"/>
            <a:ext cx="2963370" cy="1263639"/>
          </a:xfrm>
          <a:prstGeom prst="rect">
            <a:avLst/>
          </a:prstGeom>
        </p:spPr>
      </p:pic>
      <p:grpSp>
        <p:nvGrpSpPr>
          <p:cNvPr id="15" name="Group 14">
            <a:extLst>
              <a:ext uri="{FF2B5EF4-FFF2-40B4-BE49-F238E27FC236}">
                <a16:creationId xmlns:a16="http://schemas.microsoft.com/office/drawing/2014/main" id="{EFB1A3A5-2C56-4B26-82A5-707E44DCE17D}"/>
              </a:ext>
            </a:extLst>
          </p:cNvPr>
          <p:cNvGrpSpPr/>
          <p:nvPr userDrawn="1"/>
        </p:nvGrpSpPr>
        <p:grpSpPr>
          <a:xfrm flipH="1">
            <a:off x="10920264" y="1"/>
            <a:ext cx="1278109" cy="1258522"/>
            <a:chOff x="0" y="1"/>
            <a:chExt cx="991955" cy="976753"/>
          </a:xfrm>
        </p:grpSpPr>
        <p:sp>
          <p:nvSpPr>
            <p:cNvPr id="16" name="Rectangle 15">
              <a:extLst>
                <a:ext uri="{FF2B5EF4-FFF2-40B4-BE49-F238E27FC236}">
                  <a16:creationId xmlns:a16="http://schemas.microsoft.com/office/drawing/2014/main" id="{5392572F-CBF4-425A-831B-970D97F6919D}"/>
                </a:ext>
              </a:extLst>
            </p:cNvPr>
            <p:cNvSpPr/>
            <p:nvPr userDrawn="1"/>
          </p:nvSpPr>
          <p:spPr>
            <a:xfrm>
              <a:off x="1" y="547285"/>
              <a:ext cx="536198" cy="429469"/>
            </a:xfrm>
            <a:prstGeom prst="rect">
              <a:avLst/>
            </a:prstGeom>
            <a:solidFill>
              <a:srgbClr val="0071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BEABAE46-AE89-41BD-A4F2-EF35FE0DA7F1}"/>
                </a:ext>
              </a:extLst>
            </p:cNvPr>
            <p:cNvSpPr/>
            <p:nvPr userDrawn="1"/>
          </p:nvSpPr>
          <p:spPr>
            <a:xfrm>
              <a:off x="0" y="1"/>
              <a:ext cx="991955" cy="547285"/>
            </a:xfrm>
            <a:prstGeom prst="rect">
              <a:avLst/>
            </a:prstGeom>
            <a:solidFill>
              <a:srgbClr val="0071CF">
                <a:alpha val="7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448170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Slide F">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894"/>
            <a:ext cx="12202667" cy="6864893"/>
          </a:xfrm>
          <a:prstGeom prst="rect">
            <a:avLst/>
          </a:prstGeom>
        </p:spPr>
      </p:pic>
      <p:sp>
        <p:nvSpPr>
          <p:cNvPr id="11" name="Rectangle 10">
            <a:extLst>
              <a:ext uri="{FF2B5EF4-FFF2-40B4-BE49-F238E27FC236}">
                <a16:creationId xmlns:a16="http://schemas.microsoft.com/office/drawing/2014/main" id="{F0B9118B-C3DF-4E5B-B6BF-A53C142320FA}"/>
              </a:ext>
            </a:extLst>
          </p:cNvPr>
          <p:cNvSpPr/>
          <p:nvPr userDrawn="1"/>
        </p:nvSpPr>
        <p:spPr>
          <a:xfrm>
            <a:off x="0" y="8603"/>
            <a:ext cx="12188825" cy="6858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Title 1"/>
          <p:cNvSpPr>
            <a:spLocks noGrp="1"/>
          </p:cNvSpPr>
          <p:nvPr>
            <p:ph type="ctrTitle" hasCustomPrompt="1"/>
          </p:nvPr>
        </p:nvSpPr>
        <p:spPr>
          <a:xfrm>
            <a:off x="1104900" y="3156047"/>
            <a:ext cx="5855491" cy="1356286"/>
          </a:xfrm>
        </p:spPr>
        <p:txBody>
          <a:bodyPr anchor="b" anchorCtr="0">
            <a:normAutofit/>
          </a:bodyPr>
          <a:lstStyle>
            <a:lvl1pPr algn="l">
              <a:lnSpc>
                <a:spcPct val="90000"/>
              </a:lnSpc>
              <a:defRPr sz="4000">
                <a:solidFill>
                  <a:schemeClr val="bg1"/>
                </a:solidFill>
              </a:defRPr>
            </a:lvl1pPr>
          </a:lstStyle>
          <a:p>
            <a:r>
              <a:rPr lang="en-US" dirty="0"/>
              <a:t>Your divider slide </a:t>
            </a:r>
            <a:br>
              <a:rPr lang="en-US" dirty="0"/>
            </a:br>
            <a:r>
              <a:rPr lang="en-US" dirty="0"/>
              <a:t>title goes here</a:t>
            </a:r>
          </a:p>
        </p:txBody>
      </p:sp>
      <p:sp>
        <p:nvSpPr>
          <p:cNvPr id="21"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chemeClr val="bg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spTree>
    <p:extLst>
      <p:ext uri="{BB962C8B-B14F-4D97-AF65-F5344CB8AC3E}">
        <p14:creationId xmlns:p14="http://schemas.microsoft.com/office/powerpoint/2010/main" val="1101181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C">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79" y="893"/>
            <a:ext cx="12186646" cy="6856213"/>
          </a:xfrm>
          <a:prstGeom prst="rect">
            <a:avLst/>
          </a:prstGeom>
        </p:spPr>
      </p:pic>
      <p:sp>
        <p:nvSpPr>
          <p:cNvPr id="13" name="Rectangle 12">
            <a:extLst>
              <a:ext uri="{FF2B5EF4-FFF2-40B4-BE49-F238E27FC236}">
                <a16:creationId xmlns:a16="http://schemas.microsoft.com/office/drawing/2014/main" id="{FDC4F7F7-D210-4ED7-8528-023F9010C56E}"/>
              </a:ext>
            </a:extLst>
          </p:cNvPr>
          <p:cNvSpPr/>
          <p:nvPr userDrawn="1"/>
        </p:nvSpPr>
        <p:spPr>
          <a:xfrm>
            <a:off x="0" y="8603"/>
            <a:ext cx="12188825" cy="6858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Title 1"/>
          <p:cNvSpPr>
            <a:spLocks noGrp="1"/>
          </p:cNvSpPr>
          <p:nvPr>
            <p:ph type="ctrTitle" hasCustomPrompt="1"/>
          </p:nvPr>
        </p:nvSpPr>
        <p:spPr>
          <a:xfrm>
            <a:off x="1104900" y="3156047"/>
            <a:ext cx="5855491" cy="1356286"/>
          </a:xfrm>
        </p:spPr>
        <p:txBody>
          <a:bodyPr anchor="b" anchorCtr="0">
            <a:normAutofit/>
          </a:bodyPr>
          <a:lstStyle>
            <a:lvl1pPr algn="l">
              <a:lnSpc>
                <a:spcPct val="90000"/>
              </a:lnSpc>
              <a:defRPr sz="4000">
                <a:solidFill>
                  <a:schemeClr val="bg1"/>
                </a:solidFill>
              </a:defRPr>
            </a:lvl1pPr>
          </a:lstStyle>
          <a:p>
            <a:r>
              <a:rPr lang="en-US" dirty="0"/>
              <a:t>Your divider slide </a:t>
            </a:r>
            <a:br>
              <a:rPr lang="en-US" dirty="0"/>
            </a:br>
            <a:r>
              <a:rPr lang="en-US" dirty="0"/>
              <a:t>title goes here</a:t>
            </a:r>
          </a:p>
        </p:txBody>
      </p:sp>
      <p:sp>
        <p:nvSpPr>
          <p:cNvPr id="16"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chemeClr val="bg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spTree>
    <p:extLst>
      <p:ext uri="{BB962C8B-B14F-4D97-AF65-F5344CB8AC3E}">
        <p14:creationId xmlns:p14="http://schemas.microsoft.com/office/powerpoint/2010/main" val="2674227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Your title goes here</a:t>
            </a:r>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CBC_RGB.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72888" y="5893064"/>
            <a:ext cx="1977571" cy="843275"/>
          </a:xfrm>
          <a:prstGeom prst="rect">
            <a:avLst/>
          </a:prstGeom>
        </p:spPr>
      </p:pic>
      <p:sp>
        <p:nvSpPr>
          <p:cNvPr id="10"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r>
              <a:rPr lang="en-US"/>
              <a:t>Click Insert &gt; Header &amp; Footer, to edit or remove this message, page numbering and more.</a:t>
            </a:r>
            <a:endParaRPr lang="en-US" dirty="0"/>
          </a:p>
        </p:txBody>
      </p:sp>
      <p:pic>
        <p:nvPicPr>
          <p:cNvPr id="8" name="Picture 7" descr="CBC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2888" y="5893064"/>
            <a:ext cx="1977571" cy="843275"/>
          </a:xfrm>
          <a:prstGeom prst="rect">
            <a:avLst/>
          </a:prstGeom>
        </p:spPr>
      </p:pic>
    </p:spTree>
    <p:extLst>
      <p:ext uri="{BB962C8B-B14F-4D97-AF65-F5344CB8AC3E}">
        <p14:creationId xmlns:p14="http://schemas.microsoft.com/office/powerpoint/2010/main" val="671515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and Content 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Your title goes here</a:t>
            </a:r>
          </a:p>
        </p:txBody>
      </p:sp>
      <p:sp>
        <p:nvSpPr>
          <p:cNvPr id="3" name="Content Placeholder 2"/>
          <p:cNvSpPr>
            <a:spLocks noGrp="1"/>
          </p:cNvSpPr>
          <p:nvPr>
            <p:ph sz="half" idx="1" hasCustomPrompt="1"/>
          </p:nvPr>
        </p:nvSpPr>
        <p:spPr>
          <a:xfrm>
            <a:off x="1104900" y="1861672"/>
            <a:ext cx="4886100" cy="4201388"/>
          </a:xfrm>
        </p:spPr>
        <p:txBody>
          <a:bodyPr>
            <a:normAutofit/>
          </a:bodyPr>
          <a:lstStyle>
            <a:lvl1pPr>
              <a:defRPr sz="2400"/>
            </a:lvl1pPr>
            <a:lvl2pPr>
              <a:defRPr sz="1800"/>
            </a:lvl2pPr>
            <a:lvl3pPr>
              <a:defRPr sz="1600"/>
            </a:lvl3pPr>
            <a:lvl4pPr>
              <a:defRPr sz="1400"/>
            </a:lvl4pPr>
            <a:lvl5pPr>
              <a:defRPr sz="1400"/>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30538" y="1861672"/>
            <a:ext cx="4886100" cy="4201388"/>
          </a:xfrm>
        </p:spPr>
        <p:txBody>
          <a:bodyPr>
            <a:normAutofit/>
          </a:bodyPr>
          <a:lstStyle>
            <a:lvl1pPr>
              <a:defRPr sz="2400"/>
            </a:lvl1pPr>
            <a:lvl2pPr>
              <a:defRPr sz="1800"/>
            </a:lvl2pPr>
            <a:lvl3pPr>
              <a:defRPr sz="1600"/>
            </a:lvl3pPr>
            <a:lvl4pPr>
              <a:defRPr sz="1400"/>
            </a:lvl4pPr>
            <a:lvl5pPr>
              <a:defRPr sz="1400"/>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CBC_RGB.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72888" y="5893064"/>
            <a:ext cx="1977571" cy="843275"/>
          </a:xfrm>
          <a:prstGeom prst="rect">
            <a:avLst/>
          </a:prstGeom>
        </p:spPr>
      </p:pic>
      <p:sp>
        <p:nvSpPr>
          <p:cNvPr id="10"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r>
              <a:rPr lang="en-US"/>
              <a:t>Click Insert &gt; Header &amp; Footer, to edit or remove this message, page numbering and more.</a:t>
            </a:r>
            <a:endParaRPr lang="en-US" dirty="0"/>
          </a:p>
        </p:txBody>
      </p:sp>
      <p:pic>
        <p:nvPicPr>
          <p:cNvPr id="13" name="Picture 12" descr="CBC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2888" y="5893064"/>
            <a:ext cx="1977571" cy="843275"/>
          </a:xfrm>
          <a:prstGeom prst="rect">
            <a:avLst/>
          </a:prstGeom>
        </p:spPr>
      </p:pic>
    </p:spTree>
    <p:extLst>
      <p:ext uri="{BB962C8B-B14F-4D97-AF65-F5344CB8AC3E}">
        <p14:creationId xmlns:p14="http://schemas.microsoft.com/office/powerpoint/2010/main" val="631040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Your title goes here</a:t>
            </a:r>
          </a:p>
        </p:txBody>
      </p:sp>
      <p:sp>
        <p:nvSpPr>
          <p:cNvPr id="3" name="Content Placeholder 2"/>
          <p:cNvSpPr>
            <a:spLocks noGrp="1"/>
          </p:cNvSpPr>
          <p:nvPr>
            <p:ph sz="half" idx="1" hasCustomPrompt="1"/>
          </p:nvPr>
        </p:nvSpPr>
        <p:spPr>
          <a:xfrm>
            <a:off x="1104900" y="1861672"/>
            <a:ext cx="4886100" cy="4201388"/>
          </a:xfrm>
        </p:spPr>
        <p:txBody>
          <a:bodyPr>
            <a:normAutofit/>
          </a:bodyPr>
          <a:lstStyle>
            <a:lvl1pPr>
              <a:defRPr sz="2400"/>
            </a:lvl1pPr>
            <a:lvl2pPr>
              <a:defRPr sz="1800"/>
            </a:lvl2pPr>
            <a:lvl3pPr>
              <a:defRPr sz="1600"/>
            </a:lvl3pPr>
            <a:lvl4pPr>
              <a:defRPr sz="1400"/>
            </a:lvl4pPr>
            <a:lvl5pPr>
              <a:defRPr sz="1400"/>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CBC_RGB.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72888" y="5893064"/>
            <a:ext cx="1977571" cy="843275"/>
          </a:xfrm>
          <a:prstGeom prst="rect">
            <a:avLst/>
          </a:prstGeom>
        </p:spPr>
      </p:pic>
      <p:sp>
        <p:nvSpPr>
          <p:cNvPr id="10" name="Picture Placeholder 9"/>
          <p:cNvSpPr>
            <a:spLocks noGrp="1"/>
          </p:cNvSpPr>
          <p:nvPr>
            <p:ph type="pic" sz="quarter" idx="10" hasCustomPrompt="1"/>
          </p:nvPr>
        </p:nvSpPr>
        <p:spPr>
          <a:xfrm>
            <a:off x="6156703" y="1862138"/>
            <a:ext cx="5060571" cy="3860565"/>
          </a:xfrm>
        </p:spPr>
        <p:txBody>
          <a:bodyPr/>
          <a:lstStyle>
            <a:lvl1pPr marL="0" indent="0">
              <a:buNone/>
              <a:defRPr baseline="0"/>
            </a:lvl1pPr>
          </a:lstStyle>
          <a:p>
            <a:r>
              <a:rPr lang="en-US" dirty="0"/>
              <a:t>To add photo, click on icon or drop file here.</a:t>
            </a:r>
          </a:p>
        </p:txBody>
      </p:sp>
      <p:sp>
        <p:nvSpPr>
          <p:cNvPr id="11"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r>
              <a:rPr lang="en-US"/>
              <a:t>Click Insert &gt; Header &amp; Footer, to edit or remove this message, page numbering and more.</a:t>
            </a:r>
            <a:endParaRPr lang="en-US" dirty="0"/>
          </a:p>
        </p:txBody>
      </p:sp>
      <p:pic>
        <p:nvPicPr>
          <p:cNvPr id="14" name="Picture 13" descr="CBC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2888" y="5893064"/>
            <a:ext cx="1977571" cy="843275"/>
          </a:xfrm>
          <a:prstGeom prst="rect">
            <a:avLst/>
          </a:prstGeom>
        </p:spPr>
      </p:pic>
    </p:spTree>
    <p:extLst>
      <p:ext uri="{BB962C8B-B14F-4D97-AF65-F5344CB8AC3E}">
        <p14:creationId xmlns:p14="http://schemas.microsoft.com/office/powerpoint/2010/main" val="214729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04900" y="1087966"/>
            <a:ext cx="10111738" cy="671151"/>
          </a:xfrm>
        </p:spPr>
        <p:txBody>
          <a:bodyPr/>
          <a:lstStyle>
            <a:lvl1pPr>
              <a:defRPr/>
            </a:lvl1pPr>
          </a:lstStyle>
          <a:p>
            <a:r>
              <a:rPr lang="en-US" dirty="0"/>
              <a:t>Agenda:</a:t>
            </a:r>
          </a:p>
        </p:txBody>
      </p:sp>
      <p:pic>
        <p:nvPicPr>
          <p:cNvPr id="7" name="Picture 6" descr="CBC_RGB.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72888" y="5893064"/>
            <a:ext cx="1977571" cy="843275"/>
          </a:xfrm>
          <a:prstGeom prst="rect">
            <a:avLst/>
          </a:prstGeom>
        </p:spPr>
      </p:pic>
      <p:sp>
        <p:nvSpPr>
          <p:cNvPr id="8"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r>
              <a:rPr lang="en-US"/>
              <a:t>Click Insert &gt; Header &amp; Footer, to edit or remove this message, page numbering and more.</a:t>
            </a:r>
            <a:endParaRPr lang="en-US" dirty="0"/>
          </a:p>
        </p:txBody>
      </p:sp>
      <p:sp>
        <p:nvSpPr>
          <p:cNvPr id="22" name="Text Placeholder 2"/>
          <p:cNvSpPr>
            <a:spLocks noGrp="1"/>
          </p:cNvSpPr>
          <p:nvPr>
            <p:ph type="body" idx="10" hasCustomPrompt="1"/>
          </p:nvPr>
        </p:nvSpPr>
        <p:spPr>
          <a:xfrm>
            <a:off x="1957503" y="2012075"/>
            <a:ext cx="9259135" cy="594359"/>
          </a:xfrm>
        </p:spPr>
        <p:txBody>
          <a:bodyPr tIns="0" bIns="45720" anchor="ctr"/>
          <a:lstStyle>
            <a:lvl1pPr marL="0" indent="0">
              <a:lnSpc>
                <a:spcPct val="100000"/>
              </a:lnSpc>
              <a:buNone/>
              <a:defRPr/>
            </a:lvl1pPr>
          </a:lstStyle>
          <a:p>
            <a:pPr lvl="0"/>
            <a:r>
              <a:rPr lang="en-US" dirty="0"/>
              <a:t>First agenda item</a:t>
            </a:r>
          </a:p>
        </p:txBody>
      </p:sp>
      <p:sp>
        <p:nvSpPr>
          <p:cNvPr id="24" name="Text Placeholder 2"/>
          <p:cNvSpPr>
            <a:spLocks noGrp="1" noChangeAspect="1"/>
          </p:cNvSpPr>
          <p:nvPr>
            <p:ph type="body" idx="12" hasCustomPrompt="1"/>
          </p:nvPr>
        </p:nvSpPr>
        <p:spPr>
          <a:xfrm>
            <a:off x="1229974" y="2012074"/>
            <a:ext cx="594360" cy="594360"/>
          </a:xfrm>
          <a:solidFill>
            <a:schemeClr val="accent6"/>
          </a:solidFill>
          <a:ln>
            <a:noFill/>
          </a:ln>
        </p:spPr>
        <p:txBody>
          <a:bodyPr tIns="0" anchor="ctr">
            <a:noAutofit/>
          </a:bodyPr>
          <a:lstStyle>
            <a:lvl1pPr marL="0" indent="0" algn="ctr">
              <a:lnSpc>
                <a:spcPct val="100000"/>
              </a:lnSpc>
              <a:buNone/>
              <a:defRPr sz="2400">
                <a:solidFill>
                  <a:schemeClr val="bg1"/>
                </a:solidFill>
              </a:defRPr>
            </a:lvl1pPr>
          </a:lstStyle>
          <a:p>
            <a:pPr lvl="0"/>
            <a:r>
              <a:rPr lang="en-US" dirty="0"/>
              <a:t>1</a:t>
            </a:r>
          </a:p>
        </p:txBody>
      </p:sp>
      <p:sp>
        <p:nvSpPr>
          <p:cNvPr id="33" name="Text Placeholder 2"/>
          <p:cNvSpPr>
            <a:spLocks noGrp="1"/>
          </p:cNvSpPr>
          <p:nvPr>
            <p:ph type="body" idx="13" hasCustomPrompt="1"/>
          </p:nvPr>
        </p:nvSpPr>
        <p:spPr>
          <a:xfrm>
            <a:off x="1957503" y="2786076"/>
            <a:ext cx="9259135" cy="594359"/>
          </a:xfrm>
        </p:spPr>
        <p:txBody>
          <a:bodyPr tIns="0" bIns="45720" anchor="ctr"/>
          <a:lstStyle>
            <a:lvl1pPr marL="0" indent="0">
              <a:lnSpc>
                <a:spcPct val="100000"/>
              </a:lnSpc>
              <a:buNone/>
              <a:defRPr/>
            </a:lvl1pPr>
          </a:lstStyle>
          <a:p>
            <a:pPr lvl="0"/>
            <a:r>
              <a:rPr lang="en-US" dirty="0"/>
              <a:t>Second agenda item</a:t>
            </a:r>
          </a:p>
        </p:txBody>
      </p:sp>
      <p:sp>
        <p:nvSpPr>
          <p:cNvPr id="34" name="Text Placeholder 2"/>
          <p:cNvSpPr>
            <a:spLocks noGrp="1" noChangeAspect="1"/>
          </p:cNvSpPr>
          <p:nvPr>
            <p:ph type="body" idx="14" hasCustomPrompt="1"/>
          </p:nvPr>
        </p:nvSpPr>
        <p:spPr>
          <a:xfrm>
            <a:off x="1229974" y="2786075"/>
            <a:ext cx="594360" cy="594360"/>
          </a:xfrm>
          <a:solidFill>
            <a:schemeClr val="accent6"/>
          </a:solidFill>
          <a:ln>
            <a:noFill/>
          </a:ln>
        </p:spPr>
        <p:txBody>
          <a:bodyPr tIns="0" anchor="ctr">
            <a:noAutofit/>
          </a:bodyPr>
          <a:lstStyle>
            <a:lvl1pPr marL="0" indent="0" algn="ctr">
              <a:lnSpc>
                <a:spcPct val="100000"/>
              </a:lnSpc>
              <a:buNone/>
              <a:defRPr sz="2400">
                <a:solidFill>
                  <a:schemeClr val="bg1"/>
                </a:solidFill>
              </a:defRPr>
            </a:lvl1pPr>
          </a:lstStyle>
          <a:p>
            <a:pPr lvl="0"/>
            <a:r>
              <a:rPr lang="en-US" dirty="0"/>
              <a:t>2</a:t>
            </a:r>
          </a:p>
        </p:txBody>
      </p:sp>
      <p:sp>
        <p:nvSpPr>
          <p:cNvPr id="35" name="Text Placeholder 2"/>
          <p:cNvSpPr>
            <a:spLocks noGrp="1"/>
          </p:cNvSpPr>
          <p:nvPr>
            <p:ph type="body" idx="15" hasCustomPrompt="1"/>
          </p:nvPr>
        </p:nvSpPr>
        <p:spPr>
          <a:xfrm>
            <a:off x="1957503" y="3560077"/>
            <a:ext cx="9259135" cy="594359"/>
          </a:xfrm>
        </p:spPr>
        <p:txBody>
          <a:bodyPr tIns="0" bIns="45720" anchor="ctr"/>
          <a:lstStyle>
            <a:lvl1pPr marL="0" indent="0">
              <a:lnSpc>
                <a:spcPct val="100000"/>
              </a:lnSpc>
              <a:buNone/>
              <a:defRPr/>
            </a:lvl1pPr>
          </a:lstStyle>
          <a:p>
            <a:pPr lvl="0"/>
            <a:r>
              <a:rPr lang="en-US" dirty="0"/>
              <a:t>Third agenda item</a:t>
            </a:r>
          </a:p>
        </p:txBody>
      </p:sp>
      <p:sp>
        <p:nvSpPr>
          <p:cNvPr id="36" name="Text Placeholder 2"/>
          <p:cNvSpPr>
            <a:spLocks noGrp="1" noChangeAspect="1"/>
          </p:cNvSpPr>
          <p:nvPr>
            <p:ph type="body" idx="16" hasCustomPrompt="1"/>
          </p:nvPr>
        </p:nvSpPr>
        <p:spPr>
          <a:xfrm>
            <a:off x="1229974" y="3560076"/>
            <a:ext cx="594360" cy="594360"/>
          </a:xfrm>
          <a:solidFill>
            <a:schemeClr val="accent6"/>
          </a:solidFill>
          <a:ln>
            <a:noFill/>
          </a:ln>
        </p:spPr>
        <p:txBody>
          <a:bodyPr tIns="0" anchor="ctr">
            <a:noAutofit/>
          </a:bodyPr>
          <a:lstStyle>
            <a:lvl1pPr marL="0" indent="0" algn="ctr">
              <a:lnSpc>
                <a:spcPct val="100000"/>
              </a:lnSpc>
              <a:buNone/>
              <a:defRPr sz="2400">
                <a:solidFill>
                  <a:schemeClr val="bg1"/>
                </a:solidFill>
              </a:defRPr>
            </a:lvl1pPr>
          </a:lstStyle>
          <a:p>
            <a:pPr lvl="0"/>
            <a:r>
              <a:rPr lang="en-US" dirty="0"/>
              <a:t>3</a:t>
            </a:r>
          </a:p>
        </p:txBody>
      </p:sp>
      <p:sp>
        <p:nvSpPr>
          <p:cNvPr id="37" name="Text Placeholder 2"/>
          <p:cNvSpPr>
            <a:spLocks noGrp="1"/>
          </p:cNvSpPr>
          <p:nvPr>
            <p:ph type="body" idx="17" hasCustomPrompt="1"/>
          </p:nvPr>
        </p:nvSpPr>
        <p:spPr>
          <a:xfrm>
            <a:off x="1957503" y="4334078"/>
            <a:ext cx="9259135" cy="594359"/>
          </a:xfrm>
        </p:spPr>
        <p:txBody>
          <a:bodyPr tIns="0" bIns="45720" anchor="ctr"/>
          <a:lstStyle>
            <a:lvl1pPr marL="0" indent="0">
              <a:lnSpc>
                <a:spcPct val="100000"/>
              </a:lnSpc>
              <a:buNone/>
              <a:defRPr/>
            </a:lvl1pPr>
          </a:lstStyle>
          <a:p>
            <a:pPr lvl="0"/>
            <a:r>
              <a:rPr lang="en-US" dirty="0"/>
              <a:t>Fourth agenda item</a:t>
            </a:r>
          </a:p>
        </p:txBody>
      </p:sp>
      <p:sp>
        <p:nvSpPr>
          <p:cNvPr id="38" name="Text Placeholder 2"/>
          <p:cNvSpPr>
            <a:spLocks noGrp="1" noChangeAspect="1"/>
          </p:cNvSpPr>
          <p:nvPr>
            <p:ph type="body" idx="18" hasCustomPrompt="1"/>
          </p:nvPr>
        </p:nvSpPr>
        <p:spPr>
          <a:xfrm>
            <a:off x="1229974" y="4334077"/>
            <a:ext cx="594360" cy="594360"/>
          </a:xfrm>
          <a:solidFill>
            <a:schemeClr val="accent6"/>
          </a:solidFill>
          <a:ln>
            <a:noFill/>
          </a:ln>
        </p:spPr>
        <p:txBody>
          <a:bodyPr tIns="0" anchor="ctr">
            <a:noAutofit/>
          </a:bodyPr>
          <a:lstStyle>
            <a:lvl1pPr marL="0" indent="0" algn="ctr">
              <a:lnSpc>
                <a:spcPct val="100000"/>
              </a:lnSpc>
              <a:buNone/>
              <a:defRPr sz="2400">
                <a:solidFill>
                  <a:schemeClr val="bg1"/>
                </a:solidFill>
              </a:defRPr>
            </a:lvl1pPr>
          </a:lstStyle>
          <a:p>
            <a:pPr lvl="0"/>
            <a:r>
              <a:rPr lang="en-US" dirty="0"/>
              <a:t>4</a:t>
            </a:r>
          </a:p>
        </p:txBody>
      </p:sp>
      <p:sp>
        <p:nvSpPr>
          <p:cNvPr id="39" name="Text Placeholder 2"/>
          <p:cNvSpPr>
            <a:spLocks noGrp="1"/>
          </p:cNvSpPr>
          <p:nvPr>
            <p:ph type="body" idx="19" hasCustomPrompt="1"/>
          </p:nvPr>
        </p:nvSpPr>
        <p:spPr>
          <a:xfrm>
            <a:off x="1957503" y="5108079"/>
            <a:ext cx="9259135" cy="594359"/>
          </a:xfrm>
        </p:spPr>
        <p:txBody>
          <a:bodyPr tIns="0" bIns="45720" anchor="ctr"/>
          <a:lstStyle>
            <a:lvl1pPr marL="0" indent="0">
              <a:lnSpc>
                <a:spcPct val="100000"/>
              </a:lnSpc>
              <a:buNone/>
              <a:defRPr/>
            </a:lvl1pPr>
          </a:lstStyle>
          <a:p>
            <a:pPr lvl="0"/>
            <a:r>
              <a:rPr lang="en-US" dirty="0"/>
              <a:t>Fifth agenda item</a:t>
            </a:r>
          </a:p>
        </p:txBody>
      </p:sp>
      <p:sp>
        <p:nvSpPr>
          <p:cNvPr id="40" name="Text Placeholder 2"/>
          <p:cNvSpPr>
            <a:spLocks noGrp="1" noChangeAspect="1"/>
          </p:cNvSpPr>
          <p:nvPr>
            <p:ph type="body" idx="20" hasCustomPrompt="1"/>
          </p:nvPr>
        </p:nvSpPr>
        <p:spPr>
          <a:xfrm>
            <a:off x="1229974" y="5108078"/>
            <a:ext cx="594360" cy="594360"/>
          </a:xfrm>
          <a:solidFill>
            <a:schemeClr val="accent6"/>
          </a:solidFill>
          <a:ln>
            <a:noFill/>
          </a:ln>
        </p:spPr>
        <p:txBody>
          <a:bodyPr tIns="0" anchor="ctr">
            <a:noAutofit/>
          </a:bodyPr>
          <a:lstStyle>
            <a:lvl1pPr marL="0" indent="0" algn="ctr">
              <a:lnSpc>
                <a:spcPct val="100000"/>
              </a:lnSpc>
              <a:buNone/>
              <a:defRPr sz="2400">
                <a:solidFill>
                  <a:schemeClr val="bg1"/>
                </a:solidFill>
              </a:defRPr>
            </a:lvl1pPr>
          </a:lstStyle>
          <a:p>
            <a:pPr lvl="0"/>
            <a:r>
              <a:rPr lang="en-US" dirty="0"/>
              <a:t>5</a:t>
            </a:r>
          </a:p>
        </p:txBody>
      </p:sp>
      <p:pic>
        <p:nvPicPr>
          <p:cNvPr id="17" name="Picture 16" descr="CBC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2888" y="5893064"/>
            <a:ext cx="1977571" cy="843275"/>
          </a:xfrm>
          <a:prstGeom prst="rect">
            <a:avLst/>
          </a:prstGeom>
        </p:spPr>
      </p:pic>
    </p:spTree>
    <p:extLst>
      <p:ext uri="{BB962C8B-B14F-4D97-AF65-F5344CB8AC3E}">
        <p14:creationId xmlns:p14="http://schemas.microsoft.com/office/powerpoint/2010/main" val="2719471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Your title goes here</a:t>
            </a:r>
          </a:p>
        </p:txBody>
      </p:sp>
      <p:pic>
        <p:nvPicPr>
          <p:cNvPr id="7" name="Picture 6" descr="CBC_RGB.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72888" y="5893064"/>
            <a:ext cx="1977571" cy="843275"/>
          </a:xfrm>
          <a:prstGeom prst="rect">
            <a:avLst/>
          </a:prstGeom>
        </p:spPr>
      </p:pic>
      <p:sp>
        <p:nvSpPr>
          <p:cNvPr id="8"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r>
              <a:rPr lang="en-US"/>
              <a:t>Click Insert &gt; Header &amp; Footer, to edit or remove this message, page numbering and more.</a:t>
            </a:r>
            <a:endParaRPr lang="en-US" dirty="0"/>
          </a:p>
        </p:txBody>
      </p:sp>
      <p:pic>
        <p:nvPicPr>
          <p:cNvPr id="11" name="Picture 10" descr="CBC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2888" y="5893064"/>
            <a:ext cx="1977571" cy="843275"/>
          </a:xfrm>
          <a:prstGeom prst="rect">
            <a:avLst/>
          </a:prstGeom>
        </p:spPr>
      </p:pic>
    </p:spTree>
    <p:extLst>
      <p:ext uri="{BB962C8B-B14F-4D97-AF65-F5344CB8AC3E}">
        <p14:creationId xmlns:p14="http://schemas.microsoft.com/office/powerpoint/2010/main" val="3993614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6" name="Picture 5" descr="CBC_RGB.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72888" y="5893064"/>
            <a:ext cx="1977571" cy="843275"/>
          </a:xfrm>
          <a:prstGeom prst="rect">
            <a:avLst/>
          </a:prstGeom>
        </p:spPr>
      </p:pic>
      <p:sp>
        <p:nvSpPr>
          <p:cNvPr id="7"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r>
              <a:rPr lang="en-US"/>
              <a:t>Click Insert &gt; Header &amp; Footer, to edit or remove this message, page numbering and more.</a:t>
            </a:r>
            <a:endParaRPr lang="en-US" dirty="0"/>
          </a:p>
        </p:txBody>
      </p:sp>
      <p:pic>
        <p:nvPicPr>
          <p:cNvPr id="10" name="Picture 9" descr="CBC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2888" y="5893064"/>
            <a:ext cx="1977571" cy="843275"/>
          </a:xfrm>
          <a:prstGeom prst="rect">
            <a:avLst/>
          </a:prstGeom>
        </p:spPr>
      </p:pic>
    </p:spTree>
    <p:extLst>
      <p:ext uri="{BB962C8B-B14F-4D97-AF65-F5344CB8AC3E}">
        <p14:creationId xmlns:p14="http://schemas.microsoft.com/office/powerpoint/2010/main" val="3211708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C">
    <p:spTree>
      <p:nvGrpSpPr>
        <p:cNvPr id="1" name=""/>
        <p:cNvGrpSpPr/>
        <p:nvPr/>
      </p:nvGrpSpPr>
      <p:grpSpPr>
        <a:xfrm>
          <a:off x="0" y="0"/>
          <a:ext cx="0" cy="0"/>
          <a:chOff x="0" y="0"/>
          <a:chExt cx="0" cy="0"/>
        </a:xfrm>
      </p:grpSpPr>
      <p:pic>
        <p:nvPicPr>
          <p:cNvPr id="19" name="Picture 18" descr="Blue_TonalGlow_master.jpeg">
            <a:extLst>
              <a:ext uri="{FF2B5EF4-FFF2-40B4-BE49-F238E27FC236}">
                <a16:creationId xmlns:a16="http://schemas.microsoft.com/office/drawing/2014/main" id="{39BB219C-805F-48EE-8CA9-F4DD6C4ADBC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flipH="1" flipV="1">
            <a:off x="-1" y="0"/>
            <a:ext cx="12188825" cy="6858000"/>
          </a:xfrm>
          <a:prstGeom prst="rect">
            <a:avLst/>
          </a:prstGeom>
        </p:spPr>
      </p:pic>
      <p:sp>
        <p:nvSpPr>
          <p:cNvPr id="12"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rgbClr val="FFFFFF"/>
                </a:solidFill>
                <a:latin typeface="Arial"/>
                <a:cs typeface="Arial"/>
              </a:defRPr>
            </a:lvl1pPr>
          </a:lstStyle>
          <a:p>
            <a:r>
              <a:rPr lang="en-US" dirty="0"/>
              <a:t>Capital Blue Cross is an Independent Licensee of the Blue Cross Blue Shield Association.</a:t>
            </a:r>
          </a:p>
        </p:txBody>
      </p:sp>
      <p:sp>
        <p:nvSpPr>
          <p:cNvPr id="15" name="Title 1"/>
          <p:cNvSpPr>
            <a:spLocks noGrp="1"/>
          </p:cNvSpPr>
          <p:nvPr>
            <p:ph type="ctrTitle" hasCustomPrompt="1"/>
          </p:nvPr>
        </p:nvSpPr>
        <p:spPr>
          <a:xfrm>
            <a:off x="1104900" y="3156047"/>
            <a:ext cx="5855491" cy="1356286"/>
          </a:xfrm>
        </p:spPr>
        <p:txBody>
          <a:bodyPr anchor="b" anchorCtr="0">
            <a:normAutofit/>
          </a:bodyPr>
          <a:lstStyle>
            <a:lvl1pPr algn="l">
              <a:lnSpc>
                <a:spcPct val="90000"/>
              </a:lnSpc>
              <a:defRPr sz="4000">
                <a:solidFill>
                  <a:schemeClr val="bg1"/>
                </a:solidFill>
              </a:defRPr>
            </a:lvl1pPr>
          </a:lstStyle>
          <a:p>
            <a:r>
              <a:rPr lang="en-US" dirty="0"/>
              <a:t>Your title goes here</a:t>
            </a:r>
          </a:p>
        </p:txBody>
      </p:sp>
      <p:sp>
        <p:nvSpPr>
          <p:cNvPr id="16"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chemeClr val="bg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7056" y="997391"/>
            <a:ext cx="2963370" cy="1263639"/>
          </a:xfrm>
          <a:prstGeom prst="rect">
            <a:avLst/>
          </a:prstGeom>
        </p:spPr>
      </p:pic>
    </p:spTree>
    <p:extLst>
      <p:ext uri="{BB962C8B-B14F-4D97-AF65-F5344CB8AC3E}">
        <p14:creationId xmlns:p14="http://schemas.microsoft.com/office/powerpoint/2010/main" val="1889000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C">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4138" y="893"/>
            <a:ext cx="12182728" cy="6856213"/>
          </a:xfrm>
          <a:prstGeom prst="rect">
            <a:avLst/>
          </a:prstGeom>
        </p:spPr>
      </p:pic>
      <p:sp>
        <p:nvSpPr>
          <p:cNvPr id="18" name="Rectangle 17"/>
          <p:cNvSpPr/>
          <p:nvPr userDrawn="1"/>
        </p:nvSpPr>
        <p:spPr>
          <a:xfrm>
            <a:off x="0" y="0"/>
            <a:ext cx="6590304" cy="4445100"/>
          </a:xfrm>
          <a:prstGeom prst="rect">
            <a:avLst/>
          </a:prstGeom>
          <a:gradFill flip="none" rotWithShape="1">
            <a:gsLst>
              <a:gs pos="0">
                <a:srgbClr val="3C3E2E"/>
              </a:gs>
              <a:gs pos="59000">
                <a:srgbClr val="3C3E2E">
                  <a:alpha val="0"/>
                </a:srgb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rgbClr val="FFFFFF"/>
                </a:solidFill>
                <a:latin typeface="Arial"/>
                <a:cs typeface="Arial"/>
              </a:defRPr>
            </a:lvl1pPr>
          </a:lstStyle>
          <a:p>
            <a:r>
              <a:rPr lang="en-US" dirty="0"/>
              <a:t>Capital Blue Cross is an Independent Licensee of the Blue Cross Blue Shield Association.</a:t>
            </a:r>
          </a:p>
        </p:txBody>
      </p:sp>
      <p:sp>
        <p:nvSpPr>
          <p:cNvPr id="15" name="Title 1"/>
          <p:cNvSpPr>
            <a:spLocks noGrp="1"/>
          </p:cNvSpPr>
          <p:nvPr>
            <p:ph type="ctrTitle" hasCustomPrompt="1"/>
          </p:nvPr>
        </p:nvSpPr>
        <p:spPr>
          <a:xfrm>
            <a:off x="1104900" y="3156047"/>
            <a:ext cx="5855491" cy="1356286"/>
          </a:xfrm>
        </p:spPr>
        <p:txBody>
          <a:bodyPr anchor="b" anchorCtr="0">
            <a:normAutofit/>
          </a:bodyPr>
          <a:lstStyle>
            <a:lvl1pPr algn="l">
              <a:lnSpc>
                <a:spcPct val="90000"/>
              </a:lnSpc>
              <a:defRPr sz="4000">
                <a:solidFill>
                  <a:schemeClr val="bg1"/>
                </a:solidFill>
              </a:defRPr>
            </a:lvl1pPr>
          </a:lstStyle>
          <a:p>
            <a:r>
              <a:rPr lang="en-US" dirty="0"/>
              <a:t>Your title goes here</a:t>
            </a:r>
          </a:p>
        </p:txBody>
      </p:sp>
      <p:sp>
        <p:nvSpPr>
          <p:cNvPr id="16"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chemeClr val="bg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7056" y="997391"/>
            <a:ext cx="2963370" cy="1263639"/>
          </a:xfrm>
          <a:prstGeom prst="rect">
            <a:avLst/>
          </a:prstGeom>
        </p:spPr>
      </p:pic>
      <p:grpSp>
        <p:nvGrpSpPr>
          <p:cNvPr id="13" name="Group 12">
            <a:extLst>
              <a:ext uri="{FF2B5EF4-FFF2-40B4-BE49-F238E27FC236}">
                <a16:creationId xmlns:a16="http://schemas.microsoft.com/office/drawing/2014/main" id="{6095AE56-B169-47F1-879C-46E431D63C58}"/>
              </a:ext>
            </a:extLst>
          </p:cNvPr>
          <p:cNvGrpSpPr/>
          <p:nvPr userDrawn="1"/>
        </p:nvGrpSpPr>
        <p:grpSpPr>
          <a:xfrm flipH="1">
            <a:off x="10920264" y="1"/>
            <a:ext cx="1278109" cy="1258522"/>
            <a:chOff x="0" y="1"/>
            <a:chExt cx="991955" cy="976753"/>
          </a:xfrm>
        </p:grpSpPr>
        <p:sp>
          <p:nvSpPr>
            <p:cNvPr id="14" name="Rectangle 13">
              <a:extLst>
                <a:ext uri="{FF2B5EF4-FFF2-40B4-BE49-F238E27FC236}">
                  <a16:creationId xmlns:a16="http://schemas.microsoft.com/office/drawing/2014/main" id="{388F3373-A5B9-45B9-B985-5AECC1ED4D46}"/>
                </a:ext>
              </a:extLst>
            </p:cNvPr>
            <p:cNvSpPr/>
            <p:nvPr userDrawn="1"/>
          </p:nvSpPr>
          <p:spPr>
            <a:xfrm>
              <a:off x="1" y="547285"/>
              <a:ext cx="536198" cy="429469"/>
            </a:xfrm>
            <a:prstGeom prst="rect">
              <a:avLst/>
            </a:prstGeom>
            <a:solidFill>
              <a:srgbClr val="0071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CE910716-756D-48D9-A2B7-E4922D97BAB5}"/>
                </a:ext>
              </a:extLst>
            </p:cNvPr>
            <p:cNvSpPr/>
            <p:nvPr userDrawn="1"/>
          </p:nvSpPr>
          <p:spPr>
            <a:xfrm>
              <a:off x="0" y="1"/>
              <a:ext cx="991955" cy="547285"/>
            </a:xfrm>
            <a:prstGeom prst="rect">
              <a:avLst/>
            </a:prstGeom>
            <a:solidFill>
              <a:srgbClr val="0071CF">
                <a:alpha val="7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646622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D">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2253" y="0"/>
            <a:ext cx="12184315" cy="6857106"/>
          </a:xfrm>
          <a:prstGeom prst="rect">
            <a:avLst/>
          </a:prstGeom>
        </p:spPr>
      </p:pic>
      <p:sp>
        <p:nvSpPr>
          <p:cNvPr id="12"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tx1"/>
                </a:solidFill>
                <a:latin typeface="Arial"/>
                <a:cs typeface="Arial"/>
              </a:defRPr>
            </a:lvl1pPr>
          </a:lstStyle>
          <a:p>
            <a:r>
              <a:rPr lang="en-US" dirty="0"/>
              <a:t>Capital Blue Cross is an Independent Licensee of the Blue Cross Blue Shield Association.</a:t>
            </a:r>
          </a:p>
        </p:txBody>
      </p:sp>
      <p:pic>
        <p:nvPicPr>
          <p:cNvPr id="10" name="Picture 9" descr="CBC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7056" y="997391"/>
            <a:ext cx="2963371" cy="1263639"/>
          </a:xfrm>
          <a:prstGeom prst="rect">
            <a:avLst/>
          </a:prstGeom>
        </p:spPr>
      </p:pic>
      <p:sp>
        <p:nvSpPr>
          <p:cNvPr id="21" name="Title 1"/>
          <p:cNvSpPr>
            <a:spLocks noGrp="1"/>
          </p:cNvSpPr>
          <p:nvPr>
            <p:ph type="ctrTitle" hasCustomPrompt="1"/>
          </p:nvPr>
        </p:nvSpPr>
        <p:spPr>
          <a:xfrm>
            <a:off x="1104900" y="3156047"/>
            <a:ext cx="5855491" cy="1356286"/>
          </a:xfrm>
        </p:spPr>
        <p:txBody>
          <a:bodyPr anchor="b" anchorCtr="0">
            <a:normAutofit/>
          </a:bodyPr>
          <a:lstStyle>
            <a:lvl1pPr algn="l">
              <a:lnSpc>
                <a:spcPct val="90000"/>
              </a:lnSpc>
              <a:defRPr sz="4000">
                <a:solidFill>
                  <a:schemeClr val="tx2"/>
                </a:solidFill>
              </a:defRPr>
            </a:lvl1pPr>
          </a:lstStyle>
          <a:p>
            <a:r>
              <a:rPr lang="en-US" dirty="0"/>
              <a:t>Your title </a:t>
            </a:r>
            <a:br>
              <a:rPr lang="en-US" dirty="0"/>
            </a:br>
            <a:r>
              <a:rPr lang="en-US" dirty="0"/>
              <a:t>goes here</a:t>
            </a:r>
          </a:p>
        </p:txBody>
      </p:sp>
      <p:sp>
        <p:nvSpPr>
          <p:cNvPr id="22"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rgbClr val="000000"/>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grpSp>
        <p:nvGrpSpPr>
          <p:cNvPr id="15" name="Group 14">
            <a:extLst>
              <a:ext uri="{FF2B5EF4-FFF2-40B4-BE49-F238E27FC236}">
                <a16:creationId xmlns:a16="http://schemas.microsoft.com/office/drawing/2014/main" id="{52A7869B-8BD0-406E-9251-5150969B5781}"/>
              </a:ext>
            </a:extLst>
          </p:cNvPr>
          <p:cNvGrpSpPr/>
          <p:nvPr userDrawn="1"/>
        </p:nvGrpSpPr>
        <p:grpSpPr>
          <a:xfrm flipH="1">
            <a:off x="10920264" y="1"/>
            <a:ext cx="1278109" cy="1258522"/>
            <a:chOff x="0" y="1"/>
            <a:chExt cx="991955" cy="976753"/>
          </a:xfrm>
        </p:grpSpPr>
        <p:sp>
          <p:nvSpPr>
            <p:cNvPr id="16" name="Rectangle 15">
              <a:extLst>
                <a:ext uri="{FF2B5EF4-FFF2-40B4-BE49-F238E27FC236}">
                  <a16:creationId xmlns:a16="http://schemas.microsoft.com/office/drawing/2014/main" id="{6213D58C-4541-422B-BB84-749E4DA4E39C}"/>
                </a:ext>
              </a:extLst>
            </p:cNvPr>
            <p:cNvSpPr/>
            <p:nvPr userDrawn="1"/>
          </p:nvSpPr>
          <p:spPr>
            <a:xfrm>
              <a:off x="1" y="547285"/>
              <a:ext cx="536198" cy="429469"/>
            </a:xfrm>
            <a:prstGeom prst="rect">
              <a:avLst/>
            </a:prstGeom>
            <a:solidFill>
              <a:srgbClr val="0071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5707A17B-3DCD-412F-9154-B8B83E0DE42B}"/>
                </a:ext>
              </a:extLst>
            </p:cNvPr>
            <p:cNvSpPr/>
            <p:nvPr userDrawn="1"/>
          </p:nvSpPr>
          <p:spPr>
            <a:xfrm>
              <a:off x="0" y="1"/>
              <a:ext cx="991955" cy="547285"/>
            </a:xfrm>
            <a:prstGeom prst="rect">
              <a:avLst/>
            </a:prstGeom>
            <a:solidFill>
              <a:srgbClr val="0071CF">
                <a:alpha val="7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492964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1B4B0A-E85D-41A1-BE83-423E4ABA0864}"/>
              </a:ext>
            </a:extLst>
          </p:cNvPr>
          <p:cNvPicPr>
            <a:picLocks noChangeAspect="1"/>
          </p:cNvPicPr>
          <p:nvPr userDrawn="1"/>
        </p:nvPicPr>
        <p:blipFill>
          <a:blip r:embed="rId2"/>
          <a:stretch>
            <a:fillRect/>
          </a:stretch>
        </p:blipFill>
        <p:spPr>
          <a:xfrm>
            <a:off x="1461" y="1"/>
            <a:ext cx="12185902" cy="6857999"/>
          </a:xfrm>
          <a:prstGeom prst="rect">
            <a:avLst/>
          </a:prstGeom>
        </p:spPr>
      </p:pic>
      <p:sp>
        <p:nvSpPr>
          <p:cNvPr id="12"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bg1"/>
                </a:solidFill>
                <a:latin typeface="Arial"/>
                <a:cs typeface="Arial"/>
              </a:defRPr>
            </a:lvl1pPr>
          </a:lstStyle>
          <a:p>
            <a:r>
              <a:rPr lang="en-US" dirty="0"/>
              <a:t>Capital Blue Cross is an Independent Licensee of the Blue Cross Blue Shield Association.</a:t>
            </a:r>
          </a:p>
        </p:txBody>
      </p:sp>
      <p:pic>
        <p:nvPicPr>
          <p:cNvPr id="10" name="Picture 9" descr="CBC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7056" y="997391"/>
            <a:ext cx="2963371" cy="1263639"/>
          </a:xfrm>
          <a:prstGeom prst="rect">
            <a:avLst/>
          </a:prstGeom>
        </p:spPr>
      </p:pic>
      <p:sp>
        <p:nvSpPr>
          <p:cNvPr id="21" name="Title 1"/>
          <p:cNvSpPr>
            <a:spLocks noGrp="1"/>
          </p:cNvSpPr>
          <p:nvPr>
            <p:ph type="ctrTitle" hasCustomPrompt="1"/>
          </p:nvPr>
        </p:nvSpPr>
        <p:spPr>
          <a:xfrm>
            <a:off x="1104900" y="2417495"/>
            <a:ext cx="5855491" cy="1356286"/>
          </a:xfrm>
        </p:spPr>
        <p:txBody>
          <a:bodyPr anchor="b" anchorCtr="0">
            <a:normAutofit/>
          </a:bodyPr>
          <a:lstStyle>
            <a:lvl1pPr algn="l">
              <a:lnSpc>
                <a:spcPct val="90000"/>
              </a:lnSpc>
              <a:defRPr sz="4000">
                <a:solidFill>
                  <a:schemeClr val="tx2"/>
                </a:solidFill>
              </a:defRPr>
            </a:lvl1pPr>
          </a:lstStyle>
          <a:p>
            <a:r>
              <a:rPr lang="en-US" dirty="0"/>
              <a:t>Title goes here</a:t>
            </a:r>
          </a:p>
        </p:txBody>
      </p:sp>
      <p:sp>
        <p:nvSpPr>
          <p:cNvPr id="22"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chemeClr val="bg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grpSp>
        <p:nvGrpSpPr>
          <p:cNvPr id="26" name="Group 25"/>
          <p:cNvGrpSpPr/>
          <p:nvPr userDrawn="1"/>
        </p:nvGrpSpPr>
        <p:grpSpPr>
          <a:xfrm flipH="1">
            <a:off x="10920264" y="1"/>
            <a:ext cx="1278109" cy="1258522"/>
            <a:chOff x="0" y="1"/>
            <a:chExt cx="991955" cy="976753"/>
          </a:xfrm>
        </p:grpSpPr>
        <p:sp>
          <p:nvSpPr>
            <p:cNvPr id="27" name="Rectangle 26"/>
            <p:cNvSpPr/>
            <p:nvPr userDrawn="1"/>
          </p:nvSpPr>
          <p:spPr>
            <a:xfrm>
              <a:off x="1" y="547285"/>
              <a:ext cx="536198" cy="429469"/>
            </a:xfrm>
            <a:prstGeom prst="rect">
              <a:avLst/>
            </a:prstGeom>
            <a:solidFill>
              <a:srgbClr val="0071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Rectangle 27"/>
            <p:cNvSpPr/>
            <p:nvPr userDrawn="1"/>
          </p:nvSpPr>
          <p:spPr>
            <a:xfrm>
              <a:off x="0" y="1"/>
              <a:ext cx="991955" cy="547285"/>
            </a:xfrm>
            <a:prstGeom prst="rect">
              <a:avLst/>
            </a:prstGeom>
            <a:solidFill>
              <a:srgbClr val="0071CF">
                <a:alpha val="7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068085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B85FF25-B26B-4455-A8BC-6EB44AD6FBE7}"/>
              </a:ext>
            </a:extLst>
          </p:cNvPr>
          <p:cNvPicPr>
            <a:picLocks noChangeAspect="1"/>
          </p:cNvPicPr>
          <p:nvPr userDrawn="1"/>
        </p:nvPicPr>
        <p:blipFill>
          <a:blip r:embed="rId2"/>
          <a:stretch>
            <a:fillRect/>
          </a:stretch>
        </p:blipFill>
        <p:spPr>
          <a:xfrm>
            <a:off x="2255" y="0"/>
            <a:ext cx="12184315" cy="6857106"/>
          </a:xfrm>
          <a:prstGeom prst="rect">
            <a:avLst/>
          </a:prstGeom>
        </p:spPr>
      </p:pic>
      <p:sp>
        <p:nvSpPr>
          <p:cNvPr id="12"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tx1"/>
                </a:solidFill>
                <a:latin typeface="Arial"/>
                <a:cs typeface="Arial"/>
              </a:defRPr>
            </a:lvl1pPr>
          </a:lstStyle>
          <a:p>
            <a:r>
              <a:rPr lang="en-US" dirty="0"/>
              <a:t>Capital Blue Cross is an Independent Licensee of the Blue Cross Blue Shield Association.</a:t>
            </a:r>
          </a:p>
        </p:txBody>
      </p:sp>
      <p:pic>
        <p:nvPicPr>
          <p:cNvPr id="10" name="Picture 9" descr="CBC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7056" y="997391"/>
            <a:ext cx="2963371" cy="1263639"/>
          </a:xfrm>
          <a:prstGeom prst="rect">
            <a:avLst/>
          </a:prstGeom>
        </p:spPr>
      </p:pic>
      <p:sp>
        <p:nvSpPr>
          <p:cNvPr id="21" name="Title 1"/>
          <p:cNvSpPr>
            <a:spLocks noGrp="1"/>
          </p:cNvSpPr>
          <p:nvPr>
            <p:ph type="ctrTitle" hasCustomPrompt="1"/>
          </p:nvPr>
        </p:nvSpPr>
        <p:spPr>
          <a:xfrm>
            <a:off x="1104900" y="3156047"/>
            <a:ext cx="5855491" cy="1356286"/>
          </a:xfrm>
        </p:spPr>
        <p:txBody>
          <a:bodyPr anchor="b" anchorCtr="0">
            <a:normAutofit/>
          </a:bodyPr>
          <a:lstStyle>
            <a:lvl1pPr algn="l">
              <a:lnSpc>
                <a:spcPct val="90000"/>
              </a:lnSpc>
              <a:defRPr sz="4000">
                <a:solidFill>
                  <a:schemeClr val="tx2"/>
                </a:solidFill>
              </a:defRPr>
            </a:lvl1pPr>
          </a:lstStyle>
          <a:p>
            <a:r>
              <a:rPr lang="en-US" dirty="0"/>
              <a:t>Your title </a:t>
            </a:r>
            <a:br>
              <a:rPr lang="en-US" dirty="0"/>
            </a:br>
            <a:r>
              <a:rPr lang="en-US" dirty="0"/>
              <a:t>goes here</a:t>
            </a:r>
          </a:p>
        </p:txBody>
      </p:sp>
      <p:sp>
        <p:nvSpPr>
          <p:cNvPr id="22"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rgbClr val="000000"/>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grpSp>
        <p:nvGrpSpPr>
          <p:cNvPr id="16" name="Group 15">
            <a:extLst>
              <a:ext uri="{FF2B5EF4-FFF2-40B4-BE49-F238E27FC236}">
                <a16:creationId xmlns:a16="http://schemas.microsoft.com/office/drawing/2014/main" id="{8F053980-D23F-47C6-AF07-964C2A4F288C}"/>
              </a:ext>
            </a:extLst>
          </p:cNvPr>
          <p:cNvGrpSpPr/>
          <p:nvPr userDrawn="1"/>
        </p:nvGrpSpPr>
        <p:grpSpPr>
          <a:xfrm flipH="1">
            <a:off x="10920264" y="1"/>
            <a:ext cx="1278109" cy="1258522"/>
            <a:chOff x="0" y="1"/>
            <a:chExt cx="991955" cy="976753"/>
          </a:xfrm>
        </p:grpSpPr>
        <p:sp>
          <p:nvSpPr>
            <p:cNvPr id="17" name="Rectangle 16">
              <a:extLst>
                <a:ext uri="{FF2B5EF4-FFF2-40B4-BE49-F238E27FC236}">
                  <a16:creationId xmlns:a16="http://schemas.microsoft.com/office/drawing/2014/main" id="{ED5EDC69-16EA-49E3-BA5A-1445079C04F0}"/>
                </a:ext>
              </a:extLst>
            </p:cNvPr>
            <p:cNvSpPr/>
            <p:nvPr userDrawn="1"/>
          </p:nvSpPr>
          <p:spPr>
            <a:xfrm>
              <a:off x="1" y="547285"/>
              <a:ext cx="536198" cy="429469"/>
            </a:xfrm>
            <a:prstGeom prst="rect">
              <a:avLst/>
            </a:prstGeom>
            <a:solidFill>
              <a:srgbClr val="0071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29DFD9C4-BA8F-470A-B06D-15387D360E45}"/>
                </a:ext>
              </a:extLst>
            </p:cNvPr>
            <p:cNvSpPr/>
            <p:nvPr userDrawn="1"/>
          </p:nvSpPr>
          <p:spPr>
            <a:xfrm>
              <a:off x="0" y="1"/>
              <a:ext cx="991955" cy="547285"/>
            </a:xfrm>
            <a:prstGeom prst="rect">
              <a:avLst/>
            </a:prstGeom>
            <a:solidFill>
              <a:srgbClr val="0071CF">
                <a:alpha val="7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141774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A2A249C-2DAE-49E3-92EE-B86CD12995CF}"/>
              </a:ext>
            </a:extLst>
          </p:cNvPr>
          <p:cNvPicPr>
            <a:picLocks noChangeAspect="1"/>
          </p:cNvPicPr>
          <p:nvPr userDrawn="1"/>
        </p:nvPicPr>
        <p:blipFill>
          <a:blip r:embed="rId2"/>
          <a:stretch>
            <a:fillRect/>
          </a:stretch>
        </p:blipFill>
        <p:spPr>
          <a:xfrm>
            <a:off x="2253" y="895"/>
            <a:ext cx="12184315" cy="6857106"/>
          </a:xfrm>
          <a:prstGeom prst="rect">
            <a:avLst/>
          </a:prstGeom>
        </p:spPr>
      </p:pic>
      <p:sp>
        <p:nvSpPr>
          <p:cNvPr id="12"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tx1"/>
                </a:solidFill>
                <a:latin typeface="Arial"/>
                <a:cs typeface="Arial"/>
              </a:defRPr>
            </a:lvl1pPr>
          </a:lstStyle>
          <a:p>
            <a:r>
              <a:rPr lang="en-US" dirty="0"/>
              <a:t>Capital Blue Cross is an Independent Licensee of the Blue Cross Blue Shield Association.</a:t>
            </a:r>
          </a:p>
        </p:txBody>
      </p:sp>
      <p:pic>
        <p:nvPicPr>
          <p:cNvPr id="10" name="Picture 9" descr="CBC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7056" y="997391"/>
            <a:ext cx="2963371" cy="1263639"/>
          </a:xfrm>
          <a:prstGeom prst="rect">
            <a:avLst/>
          </a:prstGeom>
        </p:spPr>
      </p:pic>
      <p:sp>
        <p:nvSpPr>
          <p:cNvPr id="21" name="Title 1"/>
          <p:cNvSpPr>
            <a:spLocks noGrp="1"/>
          </p:cNvSpPr>
          <p:nvPr>
            <p:ph type="ctrTitle" hasCustomPrompt="1"/>
          </p:nvPr>
        </p:nvSpPr>
        <p:spPr>
          <a:xfrm>
            <a:off x="1104900" y="3156047"/>
            <a:ext cx="5855491" cy="1356286"/>
          </a:xfrm>
        </p:spPr>
        <p:txBody>
          <a:bodyPr anchor="b" anchorCtr="0">
            <a:normAutofit/>
          </a:bodyPr>
          <a:lstStyle>
            <a:lvl1pPr algn="l">
              <a:lnSpc>
                <a:spcPct val="90000"/>
              </a:lnSpc>
              <a:defRPr sz="4000">
                <a:solidFill>
                  <a:schemeClr val="tx2"/>
                </a:solidFill>
              </a:defRPr>
            </a:lvl1pPr>
          </a:lstStyle>
          <a:p>
            <a:r>
              <a:rPr lang="en-US" dirty="0"/>
              <a:t>Your title </a:t>
            </a:r>
            <a:br>
              <a:rPr lang="en-US" dirty="0"/>
            </a:br>
            <a:r>
              <a:rPr lang="en-US" dirty="0"/>
              <a:t>goes here</a:t>
            </a:r>
          </a:p>
        </p:txBody>
      </p:sp>
      <p:sp>
        <p:nvSpPr>
          <p:cNvPr id="22"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rgbClr val="000000"/>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grpSp>
        <p:nvGrpSpPr>
          <p:cNvPr id="15" name="Group 14">
            <a:extLst>
              <a:ext uri="{FF2B5EF4-FFF2-40B4-BE49-F238E27FC236}">
                <a16:creationId xmlns:a16="http://schemas.microsoft.com/office/drawing/2014/main" id="{B011921D-CCC9-412C-BFD6-43218E678C48}"/>
              </a:ext>
            </a:extLst>
          </p:cNvPr>
          <p:cNvGrpSpPr/>
          <p:nvPr userDrawn="1"/>
        </p:nvGrpSpPr>
        <p:grpSpPr>
          <a:xfrm flipH="1">
            <a:off x="10920264" y="1"/>
            <a:ext cx="1278109" cy="1258522"/>
            <a:chOff x="0" y="1"/>
            <a:chExt cx="991955" cy="976753"/>
          </a:xfrm>
        </p:grpSpPr>
        <p:sp>
          <p:nvSpPr>
            <p:cNvPr id="17" name="Rectangle 16">
              <a:extLst>
                <a:ext uri="{FF2B5EF4-FFF2-40B4-BE49-F238E27FC236}">
                  <a16:creationId xmlns:a16="http://schemas.microsoft.com/office/drawing/2014/main" id="{127DC1ED-279A-4AF2-BDEB-5656B583F5FB}"/>
                </a:ext>
              </a:extLst>
            </p:cNvPr>
            <p:cNvSpPr/>
            <p:nvPr userDrawn="1"/>
          </p:nvSpPr>
          <p:spPr>
            <a:xfrm>
              <a:off x="1" y="547285"/>
              <a:ext cx="536198" cy="429469"/>
            </a:xfrm>
            <a:prstGeom prst="rect">
              <a:avLst/>
            </a:prstGeom>
            <a:solidFill>
              <a:srgbClr val="0071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BC44B17B-C239-496D-BEC4-43CF3F735FD9}"/>
                </a:ext>
              </a:extLst>
            </p:cNvPr>
            <p:cNvSpPr/>
            <p:nvPr userDrawn="1"/>
          </p:nvSpPr>
          <p:spPr>
            <a:xfrm>
              <a:off x="0" y="1"/>
              <a:ext cx="991955" cy="547285"/>
            </a:xfrm>
            <a:prstGeom prst="rect">
              <a:avLst/>
            </a:prstGeom>
            <a:solidFill>
              <a:srgbClr val="0071CF">
                <a:alpha val="7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357535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45" y="-11807"/>
            <a:ext cx="12188532" cy="6914355"/>
          </a:xfrm>
          <a:prstGeom prst="rect">
            <a:avLst/>
          </a:prstGeom>
        </p:spPr>
      </p:pic>
      <p:sp>
        <p:nvSpPr>
          <p:cNvPr id="12"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rgbClr val="FFFFFF"/>
                </a:solidFill>
                <a:latin typeface="Arial"/>
                <a:cs typeface="Arial"/>
              </a:defRPr>
            </a:lvl1pPr>
          </a:lstStyle>
          <a:p>
            <a:r>
              <a:rPr lang="en-US" dirty="0"/>
              <a:t>Capital Blue Cross is an Independent Licensee of the Blue Cross Blue Shield Association.</a:t>
            </a:r>
          </a:p>
        </p:txBody>
      </p:sp>
      <p:sp>
        <p:nvSpPr>
          <p:cNvPr id="20" name="Title 1"/>
          <p:cNvSpPr>
            <a:spLocks noGrp="1"/>
          </p:cNvSpPr>
          <p:nvPr>
            <p:ph type="ctrTitle" hasCustomPrompt="1"/>
          </p:nvPr>
        </p:nvSpPr>
        <p:spPr>
          <a:xfrm>
            <a:off x="1104900" y="3156047"/>
            <a:ext cx="5855491" cy="1356286"/>
          </a:xfrm>
        </p:spPr>
        <p:txBody>
          <a:bodyPr anchor="b" anchorCtr="0">
            <a:normAutofit/>
          </a:bodyPr>
          <a:lstStyle>
            <a:lvl1pPr algn="l">
              <a:lnSpc>
                <a:spcPct val="90000"/>
              </a:lnSpc>
              <a:defRPr sz="4000">
                <a:solidFill>
                  <a:schemeClr val="bg1"/>
                </a:solidFill>
              </a:defRPr>
            </a:lvl1pPr>
          </a:lstStyle>
          <a:p>
            <a:r>
              <a:rPr lang="en-US" dirty="0"/>
              <a:t>Your title goes here</a:t>
            </a:r>
          </a:p>
        </p:txBody>
      </p:sp>
      <p:sp>
        <p:nvSpPr>
          <p:cNvPr id="21"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chemeClr val="bg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pic>
        <p:nvPicPr>
          <p:cNvPr id="28" name="Picture 2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7056" y="997391"/>
            <a:ext cx="2963370" cy="1263639"/>
          </a:xfrm>
          <a:prstGeom prst="rect">
            <a:avLst/>
          </a:prstGeom>
        </p:spPr>
      </p:pic>
      <p:grpSp>
        <p:nvGrpSpPr>
          <p:cNvPr id="15" name="Group 14">
            <a:extLst>
              <a:ext uri="{FF2B5EF4-FFF2-40B4-BE49-F238E27FC236}">
                <a16:creationId xmlns:a16="http://schemas.microsoft.com/office/drawing/2014/main" id="{B1C63BC5-CFCE-48CA-A188-0E6F68E775CA}"/>
              </a:ext>
            </a:extLst>
          </p:cNvPr>
          <p:cNvGrpSpPr/>
          <p:nvPr userDrawn="1"/>
        </p:nvGrpSpPr>
        <p:grpSpPr>
          <a:xfrm flipH="1">
            <a:off x="10920264" y="1"/>
            <a:ext cx="1278109" cy="1258522"/>
            <a:chOff x="0" y="1"/>
            <a:chExt cx="991955" cy="976753"/>
          </a:xfrm>
        </p:grpSpPr>
        <p:sp>
          <p:nvSpPr>
            <p:cNvPr id="16" name="Rectangle 15">
              <a:extLst>
                <a:ext uri="{FF2B5EF4-FFF2-40B4-BE49-F238E27FC236}">
                  <a16:creationId xmlns:a16="http://schemas.microsoft.com/office/drawing/2014/main" id="{8D67DD3C-0CD2-4340-A353-A833CD1D9216}"/>
                </a:ext>
              </a:extLst>
            </p:cNvPr>
            <p:cNvSpPr/>
            <p:nvPr userDrawn="1"/>
          </p:nvSpPr>
          <p:spPr>
            <a:xfrm>
              <a:off x="1" y="547285"/>
              <a:ext cx="536198" cy="429469"/>
            </a:xfrm>
            <a:prstGeom prst="rect">
              <a:avLst/>
            </a:prstGeom>
            <a:solidFill>
              <a:srgbClr val="0071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C1ADA8F1-BD50-49DF-BC41-17F2F386BF03}"/>
                </a:ext>
              </a:extLst>
            </p:cNvPr>
            <p:cNvSpPr/>
            <p:nvPr userDrawn="1"/>
          </p:nvSpPr>
          <p:spPr>
            <a:xfrm>
              <a:off x="0" y="1"/>
              <a:ext cx="991955" cy="547285"/>
            </a:xfrm>
            <a:prstGeom prst="rect">
              <a:avLst/>
            </a:prstGeom>
            <a:solidFill>
              <a:srgbClr val="0071CF">
                <a:alpha val="7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084322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3049" y="894"/>
            <a:ext cx="12182726" cy="6856212"/>
          </a:xfrm>
          <a:prstGeom prst="rect">
            <a:avLst/>
          </a:prstGeom>
        </p:spPr>
      </p:pic>
      <p:sp>
        <p:nvSpPr>
          <p:cNvPr id="12"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rgbClr val="FFFFFF"/>
                </a:solidFill>
                <a:latin typeface="Arial"/>
                <a:cs typeface="Arial"/>
              </a:defRPr>
            </a:lvl1pPr>
          </a:lstStyle>
          <a:p>
            <a:r>
              <a:rPr lang="en-US" dirty="0"/>
              <a:t>Capital Blue Cross is an Independent Licensee of the Blue Cross Blue Shield Association.</a:t>
            </a:r>
          </a:p>
        </p:txBody>
      </p:sp>
      <p:sp>
        <p:nvSpPr>
          <p:cNvPr id="20" name="Title 1"/>
          <p:cNvSpPr>
            <a:spLocks noGrp="1"/>
          </p:cNvSpPr>
          <p:nvPr>
            <p:ph type="ctrTitle" hasCustomPrompt="1"/>
          </p:nvPr>
        </p:nvSpPr>
        <p:spPr>
          <a:xfrm>
            <a:off x="1104900" y="3156047"/>
            <a:ext cx="5855491" cy="1356286"/>
          </a:xfrm>
        </p:spPr>
        <p:txBody>
          <a:bodyPr anchor="b" anchorCtr="0">
            <a:normAutofit/>
          </a:bodyPr>
          <a:lstStyle>
            <a:lvl1pPr algn="l">
              <a:lnSpc>
                <a:spcPct val="90000"/>
              </a:lnSpc>
              <a:defRPr sz="4000">
                <a:solidFill>
                  <a:schemeClr val="bg1"/>
                </a:solidFill>
              </a:defRPr>
            </a:lvl1pPr>
          </a:lstStyle>
          <a:p>
            <a:r>
              <a:rPr lang="en-US" dirty="0"/>
              <a:t>Your title goes here</a:t>
            </a:r>
          </a:p>
        </p:txBody>
      </p:sp>
      <p:sp>
        <p:nvSpPr>
          <p:cNvPr id="21"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chemeClr val="bg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pic>
        <p:nvPicPr>
          <p:cNvPr id="28" name="Picture 2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7056" y="997391"/>
            <a:ext cx="2963370" cy="1263639"/>
          </a:xfrm>
          <a:prstGeom prst="rect">
            <a:avLst/>
          </a:prstGeom>
        </p:spPr>
      </p:pic>
      <p:grpSp>
        <p:nvGrpSpPr>
          <p:cNvPr id="15" name="Group 14">
            <a:extLst>
              <a:ext uri="{FF2B5EF4-FFF2-40B4-BE49-F238E27FC236}">
                <a16:creationId xmlns:a16="http://schemas.microsoft.com/office/drawing/2014/main" id="{C3028858-FB92-49B8-BAB9-FC4613B4603A}"/>
              </a:ext>
            </a:extLst>
          </p:cNvPr>
          <p:cNvGrpSpPr/>
          <p:nvPr userDrawn="1"/>
        </p:nvGrpSpPr>
        <p:grpSpPr>
          <a:xfrm flipH="1">
            <a:off x="10920264" y="1"/>
            <a:ext cx="1278109" cy="1258522"/>
            <a:chOff x="0" y="1"/>
            <a:chExt cx="991955" cy="976753"/>
          </a:xfrm>
        </p:grpSpPr>
        <p:sp>
          <p:nvSpPr>
            <p:cNvPr id="16" name="Rectangle 15">
              <a:extLst>
                <a:ext uri="{FF2B5EF4-FFF2-40B4-BE49-F238E27FC236}">
                  <a16:creationId xmlns:a16="http://schemas.microsoft.com/office/drawing/2014/main" id="{6988A2BB-0FC4-4449-9B7B-09347923A368}"/>
                </a:ext>
              </a:extLst>
            </p:cNvPr>
            <p:cNvSpPr/>
            <p:nvPr userDrawn="1"/>
          </p:nvSpPr>
          <p:spPr>
            <a:xfrm>
              <a:off x="1" y="547285"/>
              <a:ext cx="536198" cy="429469"/>
            </a:xfrm>
            <a:prstGeom prst="rect">
              <a:avLst/>
            </a:prstGeom>
            <a:solidFill>
              <a:srgbClr val="0071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B1B6C3D4-01FB-40A3-A9B8-8C29BC01EBD9}"/>
                </a:ext>
              </a:extLst>
            </p:cNvPr>
            <p:cNvSpPr/>
            <p:nvPr userDrawn="1"/>
          </p:nvSpPr>
          <p:spPr>
            <a:xfrm>
              <a:off x="0" y="1"/>
              <a:ext cx="991955" cy="547285"/>
            </a:xfrm>
            <a:prstGeom prst="rect">
              <a:avLst/>
            </a:prstGeom>
            <a:solidFill>
              <a:srgbClr val="0071CF">
                <a:alpha val="7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647126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1087966"/>
            <a:ext cx="10111738" cy="671151"/>
          </a:xfrm>
          <a:prstGeom prst="rect">
            <a:avLst/>
          </a:prstGeom>
        </p:spPr>
        <p:txBody>
          <a:bodyPr vert="horz" wrap="square" lIns="121899" tIns="60949" rIns="121899" bIns="60949" rtlCol="0" anchor="t" anchorCtr="0">
            <a:normAutofit/>
          </a:bodyPr>
          <a:lstStyle/>
          <a:p>
            <a:r>
              <a:rPr lang="en-US" dirty="0"/>
              <a:t>Click to edit master title style</a:t>
            </a:r>
          </a:p>
        </p:txBody>
      </p:sp>
      <p:sp>
        <p:nvSpPr>
          <p:cNvPr id="3" name="Text Placeholder 2"/>
          <p:cNvSpPr>
            <a:spLocks noGrp="1"/>
          </p:cNvSpPr>
          <p:nvPr>
            <p:ph type="body" idx="1"/>
          </p:nvPr>
        </p:nvSpPr>
        <p:spPr>
          <a:xfrm>
            <a:off x="1104900" y="1861668"/>
            <a:ext cx="10111738" cy="4038874"/>
          </a:xfrm>
          <a:prstGeom prst="rect">
            <a:avLst/>
          </a:prstGeom>
        </p:spPr>
        <p:txBody>
          <a:bodyPr vert="horz" lIns="121899" tIns="60949" rIns="121899" bIns="60949"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 name="Group 15"/>
          <p:cNvGrpSpPr/>
          <p:nvPr/>
        </p:nvGrpSpPr>
        <p:grpSpPr>
          <a:xfrm>
            <a:off x="0" y="1"/>
            <a:ext cx="991955" cy="976754"/>
            <a:chOff x="0" y="0"/>
            <a:chExt cx="1104899" cy="1087967"/>
          </a:xfrm>
        </p:grpSpPr>
        <p:sp>
          <p:nvSpPr>
            <p:cNvPr id="9" name="Rectangle 8"/>
            <p:cNvSpPr/>
            <p:nvPr/>
          </p:nvSpPr>
          <p:spPr>
            <a:xfrm>
              <a:off x="1" y="0"/>
              <a:ext cx="597250" cy="1087967"/>
            </a:xfrm>
            <a:prstGeom prst="rect">
              <a:avLst/>
            </a:prstGeom>
            <a:solidFill>
              <a:srgbClr val="0071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0" y="0"/>
              <a:ext cx="1104899" cy="60959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0" y="0"/>
              <a:ext cx="1104899" cy="609599"/>
            </a:xfrm>
            <a:prstGeom prst="rect">
              <a:avLst/>
            </a:prstGeom>
            <a:solidFill>
              <a:srgbClr val="0071CF">
                <a:alpha val="7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8"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r>
              <a:rPr lang="en-US"/>
              <a:t>Click Insert &gt; Header &amp; Footer, to edit or remove this message, page numbering and more.</a:t>
            </a:r>
            <a:endParaRPr lang="en-US" dirty="0"/>
          </a:p>
        </p:txBody>
      </p:sp>
    </p:spTree>
    <p:extLst>
      <p:ext uri="{BB962C8B-B14F-4D97-AF65-F5344CB8AC3E}">
        <p14:creationId xmlns:p14="http://schemas.microsoft.com/office/powerpoint/2010/main" val="601533111"/>
      </p:ext>
    </p:extLst>
  </p:cSld>
  <p:clrMap bg1="lt1" tx1="dk1" bg2="lt2" tx2="dk2" accent1="accent1" accent2="accent2" accent3="accent3" accent4="accent4" accent5="accent5" accent6="accent6" hlink="hlink" folHlink="folHlink"/>
  <p:sldLayoutIdLst>
    <p:sldLayoutId id="2147483664" r:id="rId1"/>
    <p:sldLayoutId id="2147483660" r:id="rId2"/>
    <p:sldLayoutId id="2147483687" r:id="rId3"/>
    <p:sldLayoutId id="2147483661" r:id="rId4"/>
    <p:sldLayoutId id="2147483690" r:id="rId5"/>
    <p:sldLayoutId id="2147483685" r:id="rId6"/>
    <p:sldLayoutId id="2147483686" r:id="rId7"/>
    <p:sldLayoutId id="2147483662" r:id="rId8"/>
    <p:sldLayoutId id="2147483681" r:id="rId9"/>
    <p:sldLayoutId id="2147483682" r:id="rId10"/>
    <p:sldLayoutId id="2147483683" r:id="rId11"/>
    <p:sldLayoutId id="2147483688" r:id="rId12"/>
    <p:sldLayoutId id="2147483689" r:id="rId13"/>
    <p:sldLayoutId id="2147483670" r:id="rId14"/>
    <p:sldLayoutId id="2147483671" r:id="rId15"/>
    <p:sldLayoutId id="2147483672" r:id="rId16"/>
    <p:sldLayoutId id="2147483673" r:id="rId17"/>
    <p:sldLayoutId id="2147483674" r:id="rId18"/>
    <p:sldLayoutId id="2147483675" r:id="rId19"/>
  </p:sldLayoutIdLst>
  <p:hf sldNum="0" hdr="0" dt="0"/>
  <p:txStyles>
    <p:titleStyle>
      <a:lvl1pPr algn="l" defTabSz="609493" rtl="0" eaLnBrk="1" latinLnBrk="0" hangingPunct="1">
        <a:spcBef>
          <a:spcPct val="0"/>
        </a:spcBef>
        <a:buNone/>
        <a:defRPr sz="3200" kern="1200">
          <a:solidFill>
            <a:schemeClr val="tx2"/>
          </a:solidFill>
          <a:latin typeface="Arial"/>
          <a:ea typeface="+mj-ea"/>
          <a:cs typeface="Arial"/>
        </a:defRPr>
      </a:lvl1pPr>
    </p:titleStyle>
    <p:bodyStyle>
      <a:lvl1pPr marL="228600" indent="-228600" algn="l" defTabSz="609493" rtl="0" eaLnBrk="1" latinLnBrk="0" hangingPunct="1">
        <a:lnSpc>
          <a:spcPct val="114000"/>
        </a:lnSpc>
        <a:spcBef>
          <a:spcPts val="800"/>
        </a:spcBef>
        <a:buClr>
          <a:srgbClr val="0071CF"/>
        </a:buClr>
        <a:buFont typeface="Arial"/>
        <a:buChar char="•"/>
        <a:defRPr sz="2400" kern="1200">
          <a:solidFill>
            <a:schemeClr val="tx1"/>
          </a:solidFill>
          <a:latin typeface="Arial"/>
          <a:ea typeface="+mn-ea"/>
          <a:cs typeface="Arial"/>
        </a:defRPr>
      </a:lvl1pPr>
      <a:lvl2pPr marL="914400" indent="-304800" algn="l" defTabSz="609493" rtl="0" eaLnBrk="1" latinLnBrk="0" hangingPunct="1">
        <a:lnSpc>
          <a:spcPct val="114000"/>
        </a:lnSpc>
        <a:spcBef>
          <a:spcPts val="800"/>
        </a:spcBef>
        <a:buClr>
          <a:srgbClr val="0071CF"/>
        </a:buClr>
        <a:buFont typeface="Arial"/>
        <a:buChar char="–"/>
        <a:defRPr sz="2000" kern="1200">
          <a:solidFill>
            <a:schemeClr val="tx1"/>
          </a:solidFill>
          <a:latin typeface="Arial"/>
          <a:ea typeface="+mn-ea"/>
          <a:cs typeface="Arial"/>
        </a:defRPr>
      </a:lvl2pPr>
      <a:lvl3pPr marL="1427163" indent="-207963" algn="l" defTabSz="609493" rtl="0" eaLnBrk="1" latinLnBrk="0" hangingPunct="1">
        <a:lnSpc>
          <a:spcPct val="114000"/>
        </a:lnSpc>
        <a:spcBef>
          <a:spcPts val="800"/>
        </a:spcBef>
        <a:buClr>
          <a:srgbClr val="0071CF"/>
        </a:buClr>
        <a:buFont typeface="Arial"/>
        <a:buChar char="•"/>
        <a:tabLst/>
        <a:defRPr sz="1600" kern="1200">
          <a:solidFill>
            <a:schemeClr val="tx1"/>
          </a:solidFill>
          <a:latin typeface="Arial"/>
          <a:ea typeface="+mn-ea"/>
          <a:cs typeface="Arial"/>
        </a:defRPr>
      </a:lvl3pPr>
      <a:lvl4pPr marL="2133227" indent="-304747" algn="l" defTabSz="609493" rtl="0" eaLnBrk="1" latinLnBrk="0" hangingPunct="1">
        <a:lnSpc>
          <a:spcPct val="114000"/>
        </a:lnSpc>
        <a:spcBef>
          <a:spcPts val="800"/>
        </a:spcBef>
        <a:buClr>
          <a:srgbClr val="0071CF"/>
        </a:buClr>
        <a:buFont typeface="Arial"/>
        <a:buChar char="–"/>
        <a:defRPr sz="1400" kern="1200">
          <a:solidFill>
            <a:schemeClr val="tx1"/>
          </a:solidFill>
          <a:latin typeface="Arial"/>
          <a:ea typeface="+mn-ea"/>
          <a:cs typeface="Arial"/>
        </a:defRPr>
      </a:lvl4pPr>
      <a:lvl5pPr marL="2742720" indent="-304747" algn="l" defTabSz="609493" rtl="0" eaLnBrk="1" latinLnBrk="0" hangingPunct="1">
        <a:lnSpc>
          <a:spcPct val="114000"/>
        </a:lnSpc>
        <a:spcBef>
          <a:spcPts val="800"/>
        </a:spcBef>
        <a:buClr>
          <a:srgbClr val="0071CF"/>
        </a:buClr>
        <a:buFont typeface="Arial"/>
        <a:buChar char="»"/>
        <a:defRPr sz="1400" kern="1200">
          <a:solidFill>
            <a:schemeClr val="tx1"/>
          </a:solidFill>
          <a:latin typeface="Arial"/>
          <a:ea typeface="+mn-ea"/>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solidFill>
                  <a:srgbClr val="004E72"/>
                </a:solidFill>
              </a:rPr>
              <a:t>Flexible Spending Accounts</a:t>
            </a:r>
          </a:p>
        </p:txBody>
      </p:sp>
      <p:sp>
        <p:nvSpPr>
          <p:cNvPr id="3" name="Subtitle 2"/>
          <p:cNvSpPr>
            <a:spLocks noGrp="1"/>
          </p:cNvSpPr>
          <p:nvPr>
            <p:ph type="subTitle" idx="1"/>
          </p:nvPr>
        </p:nvSpPr>
        <p:spPr/>
        <p:txBody>
          <a:bodyPr>
            <a:noAutofit/>
          </a:bodyPr>
          <a:lstStyle/>
          <a:p>
            <a:r>
              <a:rPr lang="en-US" dirty="0"/>
              <a:t>Spend every day wisely</a:t>
            </a:r>
          </a:p>
        </p:txBody>
      </p:sp>
      <p:sp>
        <p:nvSpPr>
          <p:cNvPr id="4" name="Footer Placeholder 3"/>
          <p:cNvSpPr>
            <a:spLocks noGrp="1"/>
          </p:cNvSpPr>
          <p:nvPr>
            <p:ph type="ftr" sz="quarter" idx="3"/>
          </p:nvPr>
        </p:nvSpPr>
        <p:spPr/>
        <p:txBody>
          <a:bodyPr/>
          <a:lstStyle/>
          <a:p>
            <a:r>
              <a:rPr lang="en-US" dirty="0"/>
              <a:t>Capital Blue Cross is an Independent Licensee of the Blue Cross Blue Shield Association.</a:t>
            </a:r>
          </a:p>
        </p:txBody>
      </p:sp>
    </p:spTree>
    <p:extLst>
      <p:ext uri="{BB962C8B-B14F-4D97-AF65-F5344CB8AC3E}">
        <p14:creationId xmlns:p14="http://schemas.microsoft.com/office/powerpoint/2010/main" val="3970866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Let’s get started</a:t>
            </a:r>
          </a:p>
        </p:txBody>
      </p:sp>
      <p:sp>
        <p:nvSpPr>
          <p:cNvPr id="5" name="Content Placeholder 4"/>
          <p:cNvSpPr>
            <a:spLocks noGrp="1"/>
          </p:cNvSpPr>
          <p:nvPr>
            <p:ph sz="half" idx="1"/>
          </p:nvPr>
        </p:nvSpPr>
        <p:spPr>
          <a:xfrm>
            <a:off x="1104900" y="4151376"/>
            <a:ext cx="4886100" cy="1463040"/>
          </a:xfrm>
        </p:spPr>
        <p:txBody>
          <a:bodyPr/>
          <a:lstStyle/>
          <a:p>
            <a:pPr marL="0" indent="0" algn="ctr">
              <a:buNone/>
            </a:pPr>
            <a:r>
              <a:rPr lang="en-US" b="1" dirty="0">
                <a:solidFill>
                  <a:srgbClr val="004E72"/>
                </a:solidFill>
              </a:rPr>
              <a:t>877.293.7041</a:t>
            </a:r>
          </a:p>
          <a:p>
            <a:pPr marL="0" indent="0" algn="ctr">
              <a:buNone/>
            </a:pPr>
            <a:r>
              <a:rPr lang="en-US" sz="1800" dirty="0"/>
              <a:t>Monday-Friday, 8:00 AM-9:00 PM ET</a:t>
            </a:r>
            <a:br>
              <a:rPr lang="en-US" sz="1800" dirty="0"/>
            </a:br>
            <a:r>
              <a:rPr lang="en-US" sz="1800" dirty="0"/>
              <a:t>Saturday-Sunday, 9:00 AM-5:00 PM ET</a:t>
            </a:r>
          </a:p>
        </p:txBody>
      </p:sp>
      <p:sp>
        <p:nvSpPr>
          <p:cNvPr id="6" name="Content Placeholder 5"/>
          <p:cNvSpPr>
            <a:spLocks noGrp="1"/>
          </p:cNvSpPr>
          <p:nvPr>
            <p:ph sz="half" idx="2"/>
          </p:nvPr>
        </p:nvSpPr>
        <p:spPr>
          <a:xfrm>
            <a:off x="6330538" y="4151376"/>
            <a:ext cx="4886100" cy="1463040"/>
          </a:xfrm>
        </p:spPr>
        <p:txBody>
          <a:bodyPr/>
          <a:lstStyle/>
          <a:p>
            <a:pPr marL="0" indent="0" algn="ctr">
              <a:buNone/>
            </a:pPr>
            <a:r>
              <a:rPr lang="en-US" b="1" dirty="0">
                <a:solidFill>
                  <a:srgbClr val="004E72"/>
                </a:solidFill>
              </a:rPr>
              <a:t>CapBlueCross.com/funds</a:t>
            </a:r>
          </a:p>
        </p:txBody>
      </p:sp>
      <p:sp>
        <p:nvSpPr>
          <p:cNvPr id="7" name="Content Placeholder 4"/>
          <p:cNvSpPr txBox="1">
            <a:spLocks/>
          </p:cNvSpPr>
          <p:nvPr/>
        </p:nvSpPr>
        <p:spPr>
          <a:xfrm>
            <a:off x="1104899" y="1861672"/>
            <a:ext cx="4886100" cy="440094"/>
          </a:xfrm>
          <a:prstGeom prst="rect">
            <a:avLst/>
          </a:prstGeom>
        </p:spPr>
        <p:txBody>
          <a:bodyPr vert="horz" lIns="121899" tIns="60949" rIns="121899" bIns="60949" rtlCol="0">
            <a:normAutofit/>
          </a:bodyPr>
          <a:lstStyle>
            <a:lvl1pPr marL="228600" indent="-228600" algn="l" defTabSz="609493" rtl="0" eaLnBrk="1" latinLnBrk="0" hangingPunct="1">
              <a:lnSpc>
                <a:spcPct val="114000"/>
              </a:lnSpc>
              <a:spcBef>
                <a:spcPts val="800"/>
              </a:spcBef>
              <a:buClr>
                <a:srgbClr val="0071CF"/>
              </a:buClr>
              <a:buFont typeface="Arial"/>
              <a:buChar char="•"/>
              <a:defRPr sz="2400" kern="1200">
                <a:solidFill>
                  <a:schemeClr val="tx1"/>
                </a:solidFill>
                <a:latin typeface="Arial"/>
                <a:ea typeface="+mn-ea"/>
                <a:cs typeface="Arial"/>
              </a:defRPr>
            </a:lvl1pPr>
            <a:lvl2pPr marL="914400" indent="-304800" algn="l" defTabSz="609493" rtl="0" eaLnBrk="1" latinLnBrk="0" hangingPunct="1">
              <a:lnSpc>
                <a:spcPct val="114000"/>
              </a:lnSpc>
              <a:spcBef>
                <a:spcPts val="800"/>
              </a:spcBef>
              <a:buClr>
                <a:srgbClr val="0071CF"/>
              </a:buClr>
              <a:buFont typeface="Arial"/>
              <a:buChar char="–"/>
              <a:defRPr sz="1800" kern="1200">
                <a:solidFill>
                  <a:schemeClr val="tx1"/>
                </a:solidFill>
                <a:latin typeface="Arial"/>
                <a:ea typeface="+mn-ea"/>
                <a:cs typeface="Arial"/>
              </a:defRPr>
            </a:lvl2pPr>
            <a:lvl3pPr marL="1427163" indent="-207963" algn="l" defTabSz="609493" rtl="0" eaLnBrk="1" latinLnBrk="0" hangingPunct="1">
              <a:lnSpc>
                <a:spcPct val="114000"/>
              </a:lnSpc>
              <a:spcBef>
                <a:spcPts val="800"/>
              </a:spcBef>
              <a:buClr>
                <a:srgbClr val="0071CF"/>
              </a:buClr>
              <a:buFont typeface="Arial"/>
              <a:buChar char="•"/>
              <a:tabLst/>
              <a:defRPr sz="1600" kern="1200">
                <a:solidFill>
                  <a:schemeClr val="tx1"/>
                </a:solidFill>
                <a:latin typeface="Arial"/>
                <a:ea typeface="+mn-ea"/>
                <a:cs typeface="Arial"/>
              </a:defRPr>
            </a:lvl3pPr>
            <a:lvl4pPr marL="2133227" indent="-304747" algn="l" defTabSz="609493" rtl="0" eaLnBrk="1" latinLnBrk="0" hangingPunct="1">
              <a:lnSpc>
                <a:spcPct val="114000"/>
              </a:lnSpc>
              <a:spcBef>
                <a:spcPts val="800"/>
              </a:spcBef>
              <a:buClr>
                <a:srgbClr val="0071CF"/>
              </a:buClr>
              <a:buFont typeface="Arial"/>
              <a:buChar char="–"/>
              <a:defRPr sz="1400" kern="1200">
                <a:solidFill>
                  <a:schemeClr val="tx1"/>
                </a:solidFill>
                <a:latin typeface="Arial"/>
                <a:ea typeface="+mn-ea"/>
                <a:cs typeface="Arial"/>
              </a:defRPr>
            </a:lvl4pPr>
            <a:lvl5pPr marL="2742720" indent="-304747" algn="l" defTabSz="609493" rtl="0" eaLnBrk="1" latinLnBrk="0" hangingPunct="1">
              <a:lnSpc>
                <a:spcPct val="114000"/>
              </a:lnSpc>
              <a:spcBef>
                <a:spcPts val="800"/>
              </a:spcBef>
              <a:buClr>
                <a:srgbClr val="0071CF"/>
              </a:buClr>
              <a:buFont typeface="Arial"/>
              <a:buChar char="»"/>
              <a:defRPr sz="1400" kern="1200">
                <a:solidFill>
                  <a:schemeClr val="tx1"/>
                </a:solidFill>
                <a:latin typeface="Arial"/>
                <a:ea typeface="+mn-ea"/>
                <a:cs typeface="Arial"/>
              </a:defRPr>
            </a:lvl5pPr>
            <a:lvl6pPr marL="3352213" indent="-304747" algn="l" defTabSz="609493" rtl="0" eaLnBrk="1" latinLnBrk="0" hangingPunct="1">
              <a:spcBef>
                <a:spcPct val="20000"/>
              </a:spcBef>
              <a:buFont typeface="Arial"/>
              <a:buChar char="•"/>
              <a:defRPr sz="24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4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4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400" kern="1200">
                <a:solidFill>
                  <a:schemeClr val="tx1"/>
                </a:solidFill>
                <a:latin typeface="+mn-lt"/>
                <a:ea typeface="+mn-ea"/>
                <a:cs typeface="+mn-cs"/>
              </a:defRPr>
            </a:lvl9pPr>
          </a:lstStyle>
          <a:p>
            <a:pPr marL="0" indent="0">
              <a:buFont typeface="Arial"/>
              <a:buNone/>
            </a:pPr>
            <a:r>
              <a:rPr lang="en-US" sz="1800" b="1">
                <a:solidFill>
                  <a:srgbClr val="004E72"/>
                </a:solidFill>
              </a:rPr>
              <a:t>Our expert service team is ready to help.</a:t>
            </a:r>
            <a:endParaRPr lang="en-US" sz="1800" b="1" dirty="0">
              <a:solidFill>
                <a:srgbClr val="004E72"/>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95232" y="2404321"/>
            <a:ext cx="1905434" cy="190543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20871" y="2404321"/>
            <a:ext cx="1905434" cy="1905434"/>
          </a:xfrm>
          <a:prstGeom prst="rect">
            <a:avLst/>
          </a:prstGeom>
        </p:spPr>
      </p:pic>
      <p:sp>
        <p:nvSpPr>
          <p:cNvPr id="10" name="TextBox 9">
            <a:extLst>
              <a:ext uri="{FF2B5EF4-FFF2-40B4-BE49-F238E27FC236}">
                <a16:creationId xmlns:a16="http://schemas.microsoft.com/office/drawing/2014/main" id="{F03EBFA7-E541-4545-9E14-22FA6466DAE6}"/>
              </a:ext>
            </a:extLst>
          </p:cNvPr>
          <p:cNvSpPr txBox="1"/>
          <p:nvPr/>
        </p:nvSpPr>
        <p:spPr>
          <a:xfrm>
            <a:off x="365760" y="6400800"/>
            <a:ext cx="1143000" cy="228600"/>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PSI-31 (11/30/23)</a:t>
            </a:r>
          </a:p>
        </p:txBody>
      </p:sp>
    </p:spTree>
    <p:extLst>
      <p:ext uri="{BB962C8B-B14F-4D97-AF65-F5344CB8AC3E}">
        <p14:creationId xmlns:p14="http://schemas.microsoft.com/office/powerpoint/2010/main" val="967686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F5C2B4-01D4-B748-8612-3C52F78388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53912" y="1865376"/>
            <a:ext cx="6035986" cy="3861031"/>
          </a:xfrm>
          <a:prstGeom prst="rect">
            <a:avLst/>
          </a:prstGeom>
        </p:spPr>
      </p:pic>
      <p:sp>
        <p:nvSpPr>
          <p:cNvPr id="2" name="Title 1"/>
          <p:cNvSpPr>
            <a:spLocks noGrp="1"/>
          </p:cNvSpPr>
          <p:nvPr>
            <p:ph type="title"/>
          </p:nvPr>
        </p:nvSpPr>
        <p:spPr/>
        <p:txBody>
          <a:bodyPr>
            <a:normAutofit/>
          </a:bodyPr>
          <a:lstStyle/>
          <a:p>
            <a:r>
              <a:rPr lang="en-US" dirty="0"/>
              <a:t>Your Flexible Spending Account (FSA)</a:t>
            </a:r>
          </a:p>
        </p:txBody>
      </p:sp>
      <p:sp>
        <p:nvSpPr>
          <p:cNvPr id="3" name="Content Placeholder 2"/>
          <p:cNvSpPr>
            <a:spLocks noGrp="1"/>
          </p:cNvSpPr>
          <p:nvPr>
            <p:ph sz="half" idx="1"/>
          </p:nvPr>
        </p:nvSpPr>
        <p:spPr/>
        <p:txBody>
          <a:bodyPr>
            <a:normAutofit fontScale="85000" lnSpcReduction="10000"/>
          </a:bodyPr>
          <a:lstStyle/>
          <a:p>
            <a:pPr marL="0" indent="0">
              <a:buNone/>
            </a:pPr>
            <a:r>
              <a:rPr lang="en-US" b="1" dirty="0">
                <a:solidFill>
                  <a:srgbClr val="004E72"/>
                </a:solidFill>
              </a:rPr>
              <a:t>Making it easier to manage </a:t>
            </a:r>
            <a:br>
              <a:rPr lang="en-US" b="1" dirty="0">
                <a:solidFill>
                  <a:srgbClr val="004E72"/>
                </a:solidFill>
              </a:rPr>
            </a:br>
            <a:r>
              <a:rPr lang="en-US" b="1" dirty="0">
                <a:solidFill>
                  <a:srgbClr val="004E72"/>
                </a:solidFill>
              </a:rPr>
              <a:t>medical and dependent care </a:t>
            </a:r>
            <a:br>
              <a:rPr lang="en-US" b="1" dirty="0">
                <a:solidFill>
                  <a:srgbClr val="004E72"/>
                </a:solidFill>
              </a:rPr>
            </a:br>
            <a:r>
              <a:rPr lang="en-US" b="1" dirty="0">
                <a:solidFill>
                  <a:srgbClr val="004E72"/>
                </a:solidFill>
              </a:rPr>
              <a:t>costs while you work.</a:t>
            </a:r>
          </a:p>
          <a:p>
            <a:r>
              <a:rPr lang="en-US" dirty="0"/>
              <a:t>Expense accounts that help </a:t>
            </a:r>
            <a:br>
              <a:rPr lang="en-US" dirty="0"/>
            </a:br>
            <a:r>
              <a:rPr lang="en-US" dirty="0"/>
              <a:t>you pay qualified medical </a:t>
            </a:r>
            <a:br>
              <a:rPr lang="en-US" dirty="0"/>
            </a:br>
            <a:r>
              <a:rPr lang="en-US" dirty="0"/>
              <a:t>and dependent care expenses </a:t>
            </a:r>
            <a:br>
              <a:rPr lang="en-US" dirty="0"/>
            </a:br>
            <a:r>
              <a:rPr lang="en-US" dirty="0"/>
              <a:t>tax-free.</a:t>
            </a:r>
          </a:p>
          <a:p>
            <a:r>
              <a:rPr lang="en-US" dirty="0"/>
              <a:t>Set aside a portion of </a:t>
            </a:r>
            <a:br>
              <a:rPr lang="en-US" dirty="0"/>
            </a:br>
            <a:r>
              <a:rPr lang="en-US" dirty="0"/>
              <a:t>pretax payroll.</a:t>
            </a:r>
          </a:p>
          <a:p>
            <a:r>
              <a:rPr lang="en-US" dirty="0"/>
              <a:t>You could save 10% to 40% on these costs, depending on tax bracket</a:t>
            </a:r>
            <a:r>
              <a:rPr lang="en-US" baseline="30000" dirty="0"/>
              <a:t>1</a:t>
            </a:r>
            <a:r>
              <a:rPr lang="en-US" dirty="0"/>
              <a:t>.</a:t>
            </a:r>
          </a:p>
        </p:txBody>
      </p:sp>
      <p:sp>
        <p:nvSpPr>
          <p:cNvPr id="5" name="Footer Placeholder 4"/>
          <p:cNvSpPr>
            <a:spLocks noGrp="1"/>
          </p:cNvSpPr>
          <p:nvPr>
            <p:ph type="ftr" sz="quarter" idx="3"/>
          </p:nvPr>
        </p:nvSpPr>
        <p:spPr/>
        <p:txBody>
          <a:bodyPr/>
          <a:lstStyle/>
          <a:p>
            <a:pPr marL="53975" indent="-53975"/>
            <a:r>
              <a:rPr lang="en-US" baseline="30000" dirty="0"/>
              <a:t>1</a:t>
            </a:r>
            <a:r>
              <a:rPr lang="en-US" dirty="0"/>
              <a:t>Capital Blue Cross and its affiliates do not provide tax or legal advice. This material is provided for informational purposes only, and is not intended to provide, and should not be relied on for, tax or legal advice. You should consult your own tax or legal advisors.</a:t>
            </a:r>
          </a:p>
        </p:txBody>
      </p:sp>
    </p:spTree>
    <p:extLst>
      <p:ext uri="{BB962C8B-B14F-4D97-AF65-F5344CB8AC3E}">
        <p14:creationId xmlns:p14="http://schemas.microsoft.com/office/powerpoint/2010/main" val="3477291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your FSA works – getting started</a:t>
            </a:r>
          </a:p>
        </p:txBody>
      </p:sp>
      <p:sp>
        <p:nvSpPr>
          <p:cNvPr id="3" name="Content Placeholder 2"/>
          <p:cNvSpPr>
            <a:spLocks noGrp="1"/>
          </p:cNvSpPr>
          <p:nvPr>
            <p:ph idx="1"/>
          </p:nvPr>
        </p:nvSpPr>
        <p:spPr/>
        <p:txBody>
          <a:bodyPr>
            <a:normAutofit fontScale="85000" lnSpcReduction="20000"/>
          </a:bodyPr>
          <a:lstStyle/>
          <a:p>
            <a:r>
              <a:rPr lang="en-US" dirty="0"/>
              <a:t>Estimate next year’s eligible medical and dependent care costs, and elect to contribute up to that amount to an FSA.</a:t>
            </a:r>
          </a:p>
          <a:p>
            <a:r>
              <a:rPr lang="en-US" dirty="0"/>
              <a:t>Employer opens an FSA for you.</a:t>
            </a:r>
          </a:p>
          <a:p>
            <a:r>
              <a:rPr lang="en-US" dirty="0"/>
              <a:t>Equal portions deposited from your paycheck:</a:t>
            </a:r>
          </a:p>
          <a:p>
            <a:pPr lvl="1"/>
            <a:r>
              <a:rPr lang="en-US" dirty="0"/>
              <a:t>Money for medical FSA is available day one.</a:t>
            </a:r>
          </a:p>
          <a:p>
            <a:pPr lvl="1"/>
            <a:r>
              <a:rPr lang="en-US" dirty="0"/>
              <a:t>Money for dependent care is available when deposited.</a:t>
            </a:r>
          </a:p>
          <a:p>
            <a:r>
              <a:rPr lang="en-US" dirty="0"/>
              <a:t>Contribute no more than what you think you will use, up to the applicable limit </a:t>
            </a:r>
            <a:br>
              <a:rPr lang="en-US" dirty="0"/>
            </a:br>
            <a:r>
              <a:rPr lang="en-US" dirty="0"/>
              <a:t>for the year</a:t>
            </a:r>
            <a:r>
              <a:rPr lang="en-US" baseline="30000" dirty="0"/>
              <a:t>2</a:t>
            </a:r>
            <a:r>
              <a:rPr lang="en-US" dirty="0"/>
              <a:t>.</a:t>
            </a:r>
          </a:p>
          <a:p>
            <a:r>
              <a:rPr lang="en-US" dirty="0"/>
              <a:t>A spouse in another plan may also open an FSA:</a:t>
            </a:r>
          </a:p>
          <a:p>
            <a:pPr lvl="1"/>
            <a:r>
              <a:rPr lang="en-US" dirty="0"/>
              <a:t>Medical FSA – each spouse can pledge up to $3,200</a:t>
            </a:r>
            <a:r>
              <a:rPr lang="en-US" baseline="30000" dirty="0"/>
              <a:t>3</a:t>
            </a:r>
            <a:r>
              <a:rPr lang="en-US" dirty="0"/>
              <a:t> for 2024.</a:t>
            </a:r>
          </a:p>
          <a:p>
            <a:pPr lvl="1"/>
            <a:r>
              <a:rPr lang="en-US" dirty="0"/>
              <a:t>Dependent Care FSA – combined limit is $5,000.</a:t>
            </a:r>
          </a:p>
        </p:txBody>
      </p:sp>
      <p:sp>
        <p:nvSpPr>
          <p:cNvPr id="4" name="Footer Placeholder 3"/>
          <p:cNvSpPr>
            <a:spLocks noGrp="1"/>
          </p:cNvSpPr>
          <p:nvPr>
            <p:ph type="ftr" sz="quarter" idx="3"/>
          </p:nvPr>
        </p:nvSpPr>
        <p:spPr>
          <a:xfrm>
            <a:off x="1104898" y="6135375"/>
            <a:ext cx="8001000" cy="365125"/>
          </a:xfrm>
        </p:spPr>
        <p:txBody>
          <a:bodyPr/>
          <a:lstStyle/>
          <a:p>
            <a:pPr marL="57150" indent="-57150"/>
            <a:r>
              <a:rPr lang="en-US" baseline="30000" dirty="0"/>
              <a:t>2</a:t>
            </a:r>
            <a:r>
              <a:rPr lang="en-US" dirty="0"/>
              <a:t>Depending on how your employer sets up the account, some or all unused money may be forfeited a the end of the plan year or grace period. </a:t>
            </a:r>
          </a:p>
          <a:p>
            <a:pPr marL="57150" indent="-57150"/>
            <a:r>
              <a:rPr lang="en-US" baseline="30000" dirty="0"/>
              <a:t>3</a:t>
            </a:r>
            <a:r>
              <a:rPr lang="en-US" dirty="0"/>
              <a:t>Total amount contributed for each account cannot exceed $3,200.</a:t>
            </a:r>
          </a:p>
        </p:txBody>
      </p:sp>
    </p:spTree>
    <p:extLst>
      <p:ext uri="{BB962C8B-B14F-4D97-AF65-F5344CB8AC3E}">
        <p14:creationId xmlns:p14="http://schemas.microsoft.com/office/powerpoint/2010/main" val="4078298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your FSA works – paying medical expenses</a:t>
            </a:r>
          </a:p>
        </p:txBody>
      </p:sp>
      <p:sp>
        <p:nvSpPr>
          <p:cNvPr id="3" name="Content Placeholder 2"/>
          <p:cNvSpPr>
            <a:spLocks noGrp="1"/>
          </p:cNvSpPr>
          <p:nvPr>
            <p:ph sz="half" idx="1"/>
          </p:nvPr>
        </p:nvSpPr>
        <p:spPr>
          <a:xfrm>
            <a:off x="1104900" y="1861672"/>
            <a:ext cx="4989512" cy="3657600"/>
          </a:xfrm>
        </p:spPr>
        <p:txBody>
          <a:bodyPr/>
          <a:lstStyle/>
          <a:p>
            <a:r>
              <a:rPr lang="en-US" dirty="0"/>
              <a:t>Submit claims for reimbursement – online, fax, or mobile app.</a:t>
            </a:r>
          </a:p>
          <a:p>
            <a:r>
              <a:rPr lang="en-US" dirty="0"/>
              <a:t>Our convenient Capital Blue Cross VISA</a:t>
            </a:r>
            <a:r>
              <a:rPr lang="en-US" baseline="30000" dirty="0"/>
              <a:t>®</a:t>
            </a:r>
            <a:r>
              <a:rPr lang="en-US" dirty="0"/>
              <a:t> debit card</a:t>
            </a:r>
            <a:r>
              <a:rPr lang="en-US" baseline="30000" dirty="0"/>
              <a:t>4</a:t>
            </a:r>
            <a:r>
              <a:rPr lang="en-US" dirty="0"/>
              <a:t> can also be used for medical expenses.</a:t>
            </a:r>
          </a:p>
        </p:txBody>
      </p:sp>
      <p:sp>
        <p:nvSpPr>
          <p:cNvPr id="4" name="Footer Placeholder 3"/>
          <p:cNvSpPr>
            <a:spLocks noGrp="1"/>
          </p:cNvSpPr>
          <p:nvPr>
            <p:ph type="ftr" sz="quarter" idx="3"/>
          </p:nvPr>
        </p:nvSpPr>
        <p:spPr>
          <a:xfrm>
            <a:off x="1104898" y="6135375"/>
            <a:ext cx="8001000" cy="365125"/>
          </a:xfrm>
        </p:spPr>
        <p:txBody>
          <a:bodyPr/>
          <a:lstStyle/>
          <a:p>
            <a:pPr marL="57150" indent="-57150"/>
            <a:r>
              <a:rPr lang="en-US" baseline="30000" dirty="0"/>
              <a:t>4</a:t>
            </a:r>
            <a:r>
              <a:rPr lang="en-US" dirty="0"/>
              <a:t>The Capital Blue Cross VISA debit card is issued by The Bancorp Bank, pursuant to a license from VISA USA, Inc. and can be used for qualified medical expenses wherever VISA debit cards are accepted within the United States. </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0800" y="1920239"/>
            <a:ext cx="4572000" cy="2919743"/>
          </a:xfrm>
          <a:prstGeom prst="rect">
            <a:avLst/>
          </a:prstGeom>
        </p:spPr>
      </p:pic>
    </p:spTree>
    <p:extLst>
      <p:ext uri="{BB962C8B-B14F-4D97-AF65-F5344CB8AC3E}">
        <p14:creationId xmlns:p14="http://schemas.microsoft.com/office/powerpoint/2010/main" val="867488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86CBAE-70C7-0045-BD74-9A2D869F8F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55495" y="1861672"/>
            <a:ext cx="6034404" cy="3858768"/>
          </a:xfrm>
          <a:prstGeom prst="rect">
            <a:avLst/>
          </a:prstGeom>
        </p:spPr>
      </p:pic>
      <p:sp>
        <p:nvSpPr>
          <p:cNvPr id="2" name="Title 1"/>
          <p:cNvSpPr>
            <a:spLocks noGrp="1"/>
          </p:cNvSpPr>
          <p:nvPr>
            <p:ph type="title"/>
          </p:nvPr>
        </p:nvSpPr>
        <p:spPr/>
        <p:txBody>
          <a:bodyPr>
            <a:normAutofit/>
          </a:bodyPr>
          <a:lstStyle/>
          <a:p>
            <a:r>
              <a:rPr lang="en-US" dirty="0"/>
              <a:t>Meet the Garcia family</a:t>
            </a:r>
          </a:p>
        </p:txBody>
      </p:sp>
      <p:sp>
        <p:nvSpPr>
          <p:cNvPr id="3" name="Content Placeholder 2"/>
          <p:cNvSpPr>
            <a:spLocks noGrp="1"/>
          </p:cNvSpPr>
          <p:nvPr>
            <p:ph sz="half" idx="1"/>
          </p:nvPr>
        </p:nvSpPr>
        <p:spPr>
          <a:xfrm>
            <a:off x="1104900" y="1861672"/>
            <a:ext cx="4886100" cy="757848"/>
          </a:xfrm>
        </p:spPr>
        <p:txBody>
          <a:bodyPr/>
          <a:lstStyle/>
          <a:p>
            <a:pPr marL="0" indent="0">
              <a:buNone/>
            </a:pPr>
            <a:r>
              <a:rPr lang="en-US" b="1" dirty="0">
                <a:solidFill>
                  <a:srgbClr val="004E72"/>
                </a:solidFill>
              </a:rPr>
              <a:t>Two-parent family of four</a:t>
            </a:r>
          </a:p>
        </p:txBody>
      </p:sp>
      <p:sp>
        <p:nvSpPr>
          <p:cNvPr id="5" name="Footer Placeholder 4"/>
          <p:cNvSpPr>
            <a:spLocks noGrp="1"/>
          </p:cNvSpPr>
          <p:nvPr>
            <p:ph type="ftr" sz="quarter" idx="3"/>
          </p:nvPr>
        </p:nvSpPr>
        <p:spPr>
          <a:xfrm>
            <a:off x="1104899" y="6135375"/>
            <a:ext cx="8732784" cy="365125"/>
          </a:xfrm>
        </p:spPr>
        <p:txBody>
          <a:bodyPr/>
          <a:lstStyle/>
          <a:p>
            <a:pPr marL="57150" indent="-57150"/>
            <a:r>
              <a:rPr lang="en-US" baseline="30000" dirty="0"/>
              <a:t>5</a:t>
            </a:r>
            <a:r>
              <a:rPr lang="en-US" dirty="0"/>
              <a:t>Assumes the Garcia family pays 25% of their income in federal, state, and social security taxes. Actual tax savings will depend on your contributions, applicable state tax rates, and your personal tax situation. Please consult your tax adviser for details.</a:t>
            </a:r>
          </a:p>
          <a:p>
            <a:pPr indent="57150"/>
            <a:r>
              <a:rPr lang="en-US" dirty="0"/>
              <a:t>This story is a hypothetical example for purposes of illustration only.</a:t>
            </a:r>
          </a:p>
        </p:txBody>
      </p:sp>
      <p:graphicFrame>
        <p:nvGraphicFramePr>
          <p:cNvPr id="10" name="Content Placeholder 4">
            <a:extLst>
              <a:ext uri="{FF2B5EF4-FFF2-40B4-BE49-F238E27FC236}">
                <a16:creationId xmlns:a16="http://schemas.microsoft.com/office/drawing/2014/main" id="{8F8C1A9E-AA44-234B-A71F-C677C0B0EE7B}"/>
              </a:ext>
            </a:extLst>
          </p:cNvPr>
          <p:cNvGraphicFramePr>
            <a:graphicFrameLocks/>
          </p:cNvGraphicFramePr>
          <p:nvPr>
            <p:extLst>
              <p:ext uri="{D42A27DB-BD31-4B8C-83A1-F6EECF244321}">
                <p14:modId xmlns:p14="http://schemas.microsoft.com/office/powerpoint/2010/main" val="4064857668"/>
              </p:ext>
            </p:extLst>
          </p:nvPr>
        </p:nvGraphicFramePr>
        <p:xfrm>
          <a:off x="1106424" y="2619520"/>
          <a:ext cx="4751621" cy="3100920"/>
        </p:xfrm>
        <a:graphic>
          <a:graphicData uri="http://schemas.openxmlformats.org/drawingml/2006/table">
            <a:tbl>
              <a:tblPr firstRow="1" bandRow="1">
                <a:tableStyleId>{5C22544A-7EE6-4342-B048-85BDC9FD1C3A}</a:tableStyleId>
              </a:tblPr>
              <a:tblGrid>
                <a:gridCol w="2821795">
                  <a:extLst>
                    <a:ext uri="{9D8B030D-6E8A-4147-A177-3AD203B41FA5}">
                      <a16:colId xmlns:a16="http://schemas.microsoft.com/office/drawing/2014/main" val="20000"/>
                    </a:ext>
                  </a:extLst>
                </a:gridCol>
                <a:gridCol w="1929826">
                  <a:extLst>
                    <a:ext uri="{9D8B030D-6E8A-4147-A177-3AD203B41FA5}">
                      <a16:colId xmlns:a16="http://schemas.microsoft.com/office/drawing/2014/main" val="20001"/>
                    </a:ext>
                  </a:extLst>
                </a:gridCol>
              </a:tblGrid>
              <a:tr h="464114">
                <a:tc>
                  <a:txBody>
                    <a:bodyPr/>
                    <a:lstStyle/>
                    <a:p>
                      <a:r>
                        <a:rPr lang="en-US" sz="1600" b="0" kern="1200" dirty="0">
                          <a:solidFill>
                            <a:srgbClr val="323332"/>
                          </a:solidFill>
                          <a:latin typeface="Arial" panose="020B0604020202020204" pitchFamily="34" charset="0"/>
                          <a:cs typeface="Arial" panose="020B0604020202020204" pitchFamily="34" charset="0"/>
                        </a:rPr>
                        <a:t>Maria’s annual salary</a:t>
                      </a:r>
                      <a:endParaRPr lang="en-US" sz="1600" b="0" kern="1200" dirty="0">
                        <a:solidFill>
                          <a:srgbClr val="323332"/>
                        </a:solidFill>
                        <a:latin typeface="Arial" panose="020B0604020202020204" pitchFamily="34" charset="0"/>
                        <a:ea typeface="Arial Narrow"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r>
                        <a:rPr lang="en-US" sz="1600" dirty="0">
                          <a:solidFill>
                            <a:schemeClr val="tx1"/>
                          </a:solidFill>
                          <a:latin typeface="Arial" panose="020B0604020202020204" pitchFamily="34" charset="0"/>
                          <a:ea typeface="Arial Narrow" charset="0"/>
                          <a:cs typeface="Arial" panose="020B0604020202020204" pitchFamily="34" charset="0"/>
                        </a:rPr>
                        <a:t>$46,000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7766">
                <a:tc>
                  <a:txBody>
                    <a:bodyPr/>
                    <a:lstStyle/>
                    <a:p>
                      <a:r>
                        <a:rPr lang="en-US" sz="1600" b="0" kern="1200" dirty="0">
                          <a:solidFill>
                            <a:srgbClr val="323332"/>
                          </a:solidFill>
                          <a:latin typeface="Arial" panose="020B0604020202020204" pitchFamily="34" charset="0"/>
                          <a:ea typeface="Calibri" panose="020F0502020204030204" pitchFamily="34" charset="0"/>
                          <a:cs typeface="Arial" panose="020B0604020202020204" pitchFamily="34" charset="0"/>
                        </a:rPr>
                        <a:t>Carlos’ annual salary</a:t>
                      </a:r>
                      <a:endParaRPr lang="en-US" sz="1600" b="0" kern="1200" dirty="0">
                        <a:solidFill>
                          <a:srgbClr val="323332"/>
                        </a:solidFill>
                        <a:latin typeface="Arial" panose="020B0604020202020204" pitchFamily="34" charset="0"/>
                        <a:ea typeface="Arial Narrow"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r>
                        <a:rPr lang="en-US" sz="1600" b="1" dirty="0">
                          <a:solidFill>
                            <a:schemeClr val="tx1"/>
                          </a:solidFill>
                          <a:latin typeface="Arial" panose="020B0604020202020204" pitchFamily="34" charset="0"/>
                          <a:ea typeface="Arial Narrow" charset="0"/>
                          <a:cs typeface="Arial" panose="020B0604020202020204" pitchFamily="34" charset="0"/>
                        </a:rPr>
                        <a:t>$42,000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23002">
                <a:tc>
                  <a:txBody>
                    <a:bodyPr/>
                    <a:lstStyle/>
                    <a:p>
                      <a:r>
                        <a:rPr lang="en-US" sz="1600" b="0" kern="1200" dirty="0">
                          <a:solidFill>
                            <a:srgbClr val="323332"/>
                          </a:solidFill>
                          <a:latin typeface="Arial" panose="020B0604020202020204" pitchFamily="34" charset="0"/>
                          <a:ea typeface="Calibri" panose="020F0502020204030204" pitchFamily="34" charset="0"/>
                          <a:cs typeface="Arial" panose="020B0604020202020204" pitchFamily="34" charset="0"/>
                        </a:rPr>
                        <a:t>Taxable income</a:t>
                      </a:r>
                      <a:endParaRPr lang="en-US" sz="1600" b="0" kern="1200" dirty="0">
                        <a:solidFill>
                          <a:srgbClr val="323332"/>
                        </a:solidFill>
                        <a:latin typeface="Arial" panose="020B0604020202020204" pitchFamily="34" charset="0"/>
                        <a:ea typeface="Arial Narrow"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r>
                        <a:rPr lang="en-US" sz="1600" b="1" dirty="0">
                          <a:solidFill>
                            <a:schemeClr val="tx1"/>
                          </a:solidFill>
                          <a:latin typeface="Arial" panose="020B0604020202020204" pitchFamily="34" charset="0"/>
                          <a:ea typeface="Arial Narrow" charset="0"/>
                          <a:cs typeface="Arial" panose="020B0604020202020204" pitchFamily="34" charset="0"/>
                        </a:rPr>
                        <a:t>$88,000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23002">
                <a:tc>
                  <a:txBody>
                    <a:bodyPr/>
                    <a:lstStyle/>
                    <a:p>
                      <a:r>
                        <a:rPr lang="en-US" sz="1600" b="0" kern="1200" dirty="0">
                          <a:solidFill>
                            <a:srgbClr val="323332"/>
                          </a:solidFill>
                          <a:latin typeface="Arial" panose="020B0604020202020204" pitchFamily="34" charset="0"/>
                          <a:cs typeface="Arial" panose="020B0604020202020204" pitchFamily="34" charset="0"/>
                        </a:rPr>
                        <a:t>Medical FSA contribution</a:t>
                      </a:r>
                      <a:endParaRPr lang="en-US" sz="1600" b="0" kern="1200" dirty="0">
                        <a:solidFill>
                          <a:srgbClr val="323332"/>
                        </a:solidFill>
                        <a:latin typeface="Arial" panose="020B0604020202020204" pitchFamily="34" charset="0"/>
                        <a:ea typeface="Arial Narrow"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r>
                        <a:rPr lang="en-US" sz="1600" b="1" dirty="0">
                          <a:solidFill>
                            <a:schemeClr val="tx1"/>
                          </a:solidFill>
                          <a:latin typeface="Arial" panose="020B0604020202020204" pitchFamily="34" charset="0"/>
                          <a:ea typeface="Arial Narrow" charset="0"/>
                          <a:cs typeface="Arial" panose="020B0604020202020204" pitchFamily="34" charset="0"/>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3442">
                <a:tc>
                  <a:txBody>
                    <a:bodyPr/>
                    <a:lstStyle/>
                    <a:p>
                      <a:r>
                        <a:rPr lang="en-US" sz="1600" b="0" kern="1200" dirty="0">
                          <a:solidFill>
                            <a:srgbClr val="323332"/>
                          </a:solidFill>
                          <a:latin typeface="Arial" panose="020B0604020202020204" pitchFamily="34" charset="0"/>
                          <a:ea typeface="Arial Narrow" charset="0"/>
                          <a:cs typeface="Arial" panose="020B0604020202020204" pitchFamily="34" charset="0"/>
                        </a:rPr>
                        <a:t>Dependent care FSA contribution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7769581"/>
                  </a:ext>
                </a:extLst>
              </a:tr>
              <a:tr h="36091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kern="1200" dirty="0">
                          <a:solidFill>
                            <a:srgbClr val="323332"/>
                          </a:solidFill>
                          <a:latin typeface="Arial" panose="020B0604020202020204" pitchFamily="34" charset="0"/>
                          <a:ea typeface="Calibri" panose="020F0502020204030204" pitchFamily="34" charset="0"/>
                          <a:cs typeface="Arial" panose="020B0604020202020204" pitchFamily="34" charset="0"/>
                        </a:rPr>
                        <a:t>Taxable income with FSAs</a:t>
                      </a:r>
                      <a:endParaRPr lang="en-US" sz="1600" b="0" kern="1200" dirty="0">
                        <a:solidFill>
                          <a:srgbClr val="323332"/>
                        </a:solidFill>
                        <a:latin typeface="Arial" panose="020B0604020202020204" pitchFamily="34" charset="0"/>
                        <a:ea typeface="Arial Narrow"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r>
                        <a:rPr lang="en-US" sz="1600" b="1" dirty="0">
                          <a:latin typeface="Arial" panose="020B0604020202020204" pitchFamily="34" charset="0"/>
                          <a:cs typeface="Arial" panose="020B0604020202020204" pitchFamily="34" charset="0"/>
                        </a:rPr>
                        <a:t>$81,800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6332028"/>
                  </a:ext>
                </a:extLst>
              </a:tr>
              <a:tr h="42300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kern="1200" dirty="0">
                          <a:solidFill>
                            <a:srgbClr val="323332"/>
                          </a:solidFill>
                          <a:latin typeface="Arial" panose="020B0604020202020204" pitchFamily="34" charset="0"/>
                          <a:ea typeface="Arial Narrow" charset="0"/>
                          <a:cs typeface="Arial" panose="020B0604020202020204" pitchFamily="34" charset="0"/>
                        </a:rPr>
                        <a:t>Estimated tax rate</a:t>
                      </a:r>
                      <a:r>
                        <a:rPr lang="en-US" sz="1600" b="0" kern="1200" baseline="30000" dirty="0">
                          <a:solidFill>
                            <a:srgbClr val="323332"/>
                          </a:solidFill>
                          <a:latin typeface="Arial" panose="020B0604020202020204" pitchFamily="34" charset="0"/>
                          <a:ea typeface="Arial Narrow" charset="0"/>
                          <a:cs typeface="Arial" panose="020B0604020202020204" pitchFamily="34" charset="0"/>
                        </a:rPr>
                        <a:t>5</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r>
                        <a:rPr lang="en-US" sz="1600" b="1" dirty="0">
                          <a:solidFill>
                            <a:schemeClr val="tx1"/>
                          </a:solidFill>
                          <a:latin typeface="Arial" panose="020B0604020202020204" pitchFamily="34" charset="0"/>
                          <a:ea typeface="Arial Narrow" charset="0"/>
                          <a:cs typeface="Arial" panose="020B0604020202020204" pitchFamily="34"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9757954"/>
                  </a:ext>
                </a:extLst>
              </a:tr>
            </a:tbl>
          </a:graphicData>
        </a:graphic>
      </p:graphicFrame>
    </p:spTree>
    <p:extLst>
      <p:ext uri="{BB962C8B-B14F-4D97-AF65-F5344CB8AC3E}">
        <p14:creationId xmlns:p14="http://schemas.microsoft.com/office/powerpoint/2010/main" val="2599013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Garcia family’s savings</a:t>
            </a:r>
          </a:p>
        </p:txBody>
      </p:sp>
      <p:sp>
        <p:nvSpPr>
          <p:cNvPr id="3" name="Footer Placeholder 2"/>
          <p:cNvSpPr>
            <a:spLocks noGrp="1"/>
          </p:cNvSpPr>
          <p:nvPr>
            <p:ph type="ftr" sz="quarter" idx="3"/>
          </p:nvPr>
        </p:nvSpPr>
        <p:spPr>
          <a:xfrm>
            <a:off x="1104898" y="6135375"/>
            <a:ext cx="8732520" cy="365125"/>
          </a:xfrm>
        </p:spPr>
        <p:txBody>
          <a:bodyPr/>
          <a:lstStyle/>
          <a:p>
            <a:pPr marL="57150" indent="-57150"/>
            <a:r>
              <a:rPr lang="en-US" baseline="30000" dirty="0"/>
              <a:t>5</a:t>
            </a:r>
            <a:r>
              <a:rPr lang="en-US" dirty="0"/>
              <a:t>Assumes the Garcia family pays 25% of their income in federal, state, and social security taxes. Actual tax savings will depend on your contributions, applicable state tax rates, and your personal tax situation. Please consult your tax adviser for details.</a:t>
            </a:r>
          </a:p>
          <a:p>
            <a:pPr indent="57150"/>
            <a:r>
              <a:rPr lang="en-US" dirty="0"/>
              <a:t>This story is a hypothetical example for purposes of illustration only.</a:t>
            </a:r>
          </a:p>
        </p:txBody>
      </p:sp>
      <p:graphicFrame>
        <p:nvGraphicFramePr>
          <p:cNvPr id="4" name="Content Placeholder 4">
            <a:extLst>
              <a:ext uri="{FF2B5EF4-FFF2-40B4-BE49-F238E27FC236}">
                <a16:creationId xmlns:a16="http://schemas.microsoft.com/office/drawing/2014/main" id="{1E205A8A-0158-6146-857F-51E78195DDAE}"/>
              </a:ext>
            </a:extLst>
          </p:cNvPr>
          <p:cNvGraphicFramePr>
            <a:graphicFrameLocks/>
          </p:cNvGraphicFramePr>
          <p:nvPr>
            <p:extLst>
              <p:ext uri="{D42A27DB-BD31-4B8C-83A1-F6EECF244321}">
                <p14:modId xmlns:p14="http://schemas.microsoft.com/office/powerpoint/2010/main" val="1762015053"/>
              </p:ext>
            </p:extLst>
          </p:nvPr>
        </p:nvGraphicFramePr>
        <p:xfrm>
          <a:off x="1106424" y="1865376"/>
          <a:ext cx="10301815" cy="3818524"/>
        </p:xfrm>
        <a:graphic>
          <a:graphicData uri="http://schemas.openxmlformats.org/drawingml/2006/table">
            <a:tbl>
              <a:tblPr firstRow="1" bandRow="1">
                <a:tableStyleId>{5C22544A-7EE6-4342-B048-85BDC9FD1C3A}</a:tableStyleId>
              </a:tblPr>
              <a:tblGrid>
                <a:gridCol w="3441367">
                  <a:extLst>
                    <a:ext uri="{9D8B030D-6E8A-4147-A177-3AD203B41FA5}">
                      <a16:colId xmlns:a16="http://schemas.microsoft.com/office/drawing/2014/main" val="20000"/>
                    </a:ext>
                  </a:extLst>
                </a:gridCol>
                <a:gridCol w="3430224">
                  <a:extLst>
                    <a:ext uri="{9D8B030D-6E8A-4147-A177-3AD203B41FA5}">
                      <a16:colId xmlns:a16="http://schemas.microsoft.com/office/drawing/2014/main" val="20001"/>
                    </a:ext>
                  </a:extLst>
                </a:gridCol>
                <a:gridCol w="3430224">
                  <a:extLst>
                    <a:ext uri="{9D8B030D-6E8A-4147-A177-3AD203B41FA5}">
                      <a16:colId xmlns:a16="http://schemas.microsoft.com/office/drawing/2014/main" val="20002"/>
                    </a:ext>
                  </a:extLst>
                </a:gridCol>
              </a:tblGrid>
              <a:tr h="455536">
                <a:tc>
                  <a:txBody>
                    <a:bodyPr/>
                    <a:lstStyle/>
                    <a:p>
                      <a:endParaRPr lang="en-US" sz="1600" dirty="0">
                        <a:solidFill>
                          <a:srgbClr val="323332"/>
                        </a:solidFill>
                        <a:latin typeface="Calibri" charset="0"/>
                        <a:ea typeface="Calibri" charset="0"/>
                        <a:cs typeface="Calibri" charset="0"/>
                      </a:endParaRPr>
                    </a:p>
                  </a:txBody>
                  <a:tcPr marL="137160" marR="137160" marT="137160" marB="1371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914400" rtl="0" eaLnBrk="1" latinLnBrk="0" hangingPunct="1"/>
                      <a:r>
                        <a:rPr lang="en-US" sz="2000" b="1" i="0" kern="1200" dirty="0">
                          <a:solidFill>
                            <a:srgbClr val="FFFFFF"/>
                          </a:solidFill>
                          <a:latin typeface="Arial" panose="020B0604020202020204" pitchFamily="34" charset="0"/>
                          <a:ea typeface="Calibri" charset="0"/>
                          <a:cs typeface="Arial" panose="020B0604020202020204" pitchFamily="34" charset="0"/>
                        </a:rPr>
                        <a:t>Without an FSA</a:t>
                      </a: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E72"/>
                    </a:solidFill>
                  </a:tcPr>
                </a:tc>
                <a:tc>
                  <a:txBody>
                    <a:bodyPr/>
                    <a:lstStyle/>
                    <a:p>
                      <a:pPr marL="0" algn="ctr" defTabSz="914400" rtl="0" eaLnBrk="1" latinLnBrk="0" hangingPunct="1"/>
                      <a:r>
                        <a:rPr lang="en-US" sz="2000" b="1" i="0" kern="1200" dirty="0">
                          <a:solidFill>
                            <a:srgbClr val="FFFFFF"/>
                          </a:solidFill>
                          <a:latin typeface="Arial" panose="020B0604020202020204" pitchFamily="34" charset="0"/>
                          <a:ea typeface="Calibri" charset="0"/>
                          <a:cs typeface="Arial" panose="020B0604020202020204" pitchFamily="34" charset="0"/>
                        </a:rPr>
                        <a:t>With an FSA</a:t>
                      </a: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E72"/>
                    </a:solidFill>
                  </a:tcPr>
                </a:tc>
                <a:extLst>
                  <a:ext uri="{0D108BD9-81ED-4DB2-BD59-A6C34878D82A}">
                    <a16:rowId xmlns:a16="http://schemas.microsoft.com/office/drawing/2014/main" val="10000"/>
                  </a:ext>
                </a:extLst>
              </a:tr>
              <a:tr h="518569">
                <a:tc>
                  <a:txBody>
                    <a:bodyPr/>
                    <a:lstStyle/>
                    <a:p>
                      <a:r>
                        <a:rPr lang="en-US" sz="1600" b="0" dirty="0">
                          <a:solidFill>
                            <a:schemeClr val="tx1"/>
                          </a:solidFill>
                          <a:latin typeface="Arial" panose="020B0604020202020204" pitchFamily="34" charset="0"/>
                          <a:cs typeface="Arial" panose="020B0604020202020204" pitchFamily="34" charset="0"/>
                        </a:rPr>
                        <a:t>Medical FSA contribution</a:t>
                      </a:r>
                      <a:endParaRPr lang="en-US" sz="1600" b="0" dirty="0">
                        <a:solidFill>
                          <a:schemeClr val="tx1"/>
                        </a:solidFill>
                        <a:latin typeface="Arial" panose="020B0604020202020204" pitchFamily="34" charset="0"/>
                        <a:ea typeface="Arial Narrow" charset="0"/>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r>
                        <a:rPr lang="en-US" sz="1600" dirty="0">
                          <a:solidFill>
                            <a:schemeClr val="tx1"/>
                          </a:solidFill>
                          <a:latin typeface="Arial" panose="020B0604020202020204" pitchFamily="34" charset="0"/>
                          <a:ea typeface="Arial Narrow" charset="0"/>
                          <a:cs typeface="Arial" panose="020B0604020202020204" pitchFamily="34" charset="0"/>
                        </a:rPr>
                        <a:t>$0</a:t>
                      </a:r>
                    </a:p>
                  </a:txBody>
                  <a:tcPr anchor="ctr">
                    <a:lnL w="12700" cap="flat" cmpd="sng" algn="ctr">
                      <a:solidFill>
                        <a:schemeClr val="bg1"/>
                      </a:solidFill>
                      <a:prstDash val="solid"/>
                      <a:round/>
                      <a:headEnd type="none" w="med" len="med"/>
                      <a:tailEnd type="none" w="med" len="med"/>
                    </a:lnL>
                    <a:lnR w="6350" cap="flat" cmpd="sng" algn="ctr">
                      <a:solidFill>
                        <a:schemeClr val="tx2">
                          <a:lumMod val="10000"/>
                          <a:lumOff val="9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latin typeface="Arial" panose="020B0604020202020204" pitchFamily="34" charset="0"/>
                          <a:ea typeface="Arial Narrow" charset="0"/>
                          <a:cs typeface="Arial" panose="020B0604020202020204" pitchFamily="34" charset="0"/>
                        </a:rPr>
                        <a:t>$1,200</a:t>
                      </a:r>
                    </a:p>
                  </a:txBody>
                  <a:tcPr anchor="ctr">
                    <a:lnL w="6350" cap="flat" cmpd="sng" algn="ctr">
                      <a:solidFill>
                        <a:schemeClr val="tx2">
                          <a:lumMod val="10000"/>
                          <a:lumOff val="90000"/>
                        </a:schemeClr>
                      </a:solidFill>
                      <a:prstDash val="solid"/>
                      <a:round/>
                      <a:headEnd type="none" w="med" len="med"/>
                      <a:tailEnd type="none" w="med" len="med"/>
                    </a:lnL>
                    <a:lnR w="12700" cap="flat" cmpd="sng" algn="ctr">
                      <a:solidFill>
                        <a:srgbClr val="EBEBEB"/>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7975">
                <a:tc>
                  <a:txBody>
                    <a:bodyPr/>
                    <a:lstStyle/>
                    <a:p>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Dependent care FSA contribution</a:t>
                      </a:r>
                      <a:endParaRPr lang="en-US" sz="1600" b="0" dirty="0">
                        <a:solidFill>
                          <a:schemeClr val="tx1"/>
                        </a:solidFill>
                        <a:latin typeface="Arial" panose="020B0604020202020204" pitchFamily="34" charset="0"/>
                        <a:ea typeface="Arial Narrow" charset="0"/>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r>
                        <a:rPr lang="en-US" sz="1600" dirty="0">
                          <a:solidFill>
                            <a:schemeClr val="tx1"/>
                          </a:solidFill>
                          <a:latin typeface="Arial" panose="020B0604020202020204" pitchFamily="34" charset="0"/>
                          <a:ea typeface="Arial Narrow" charset="0"/>
                          <a:cs typeface="Arial" panose="020B0604020202020204" pitchFamily="34" charset="0"/>
                        </a:rPr>
                        <a:t>$0</a:t>
                      </a:r>
                    </a:p>
                  </a:txBody>
                  <a:tcPr anchor="ctr">
                    <a:lnL w="12700" cap="flat" cmpd="sng" algn="ctr">
                      <a:solidFill>
                        <a:schemeClr val="bg1"/>
                      </a:solidFill>
                      <a:prstDash val="solid"/>
                      <a:round/>
                      <a:headEnd type="none" w="med" len="med"/>
                      <a:tailEnd type="none" w="med" len="med"/>
                    </a:lnL>
                    <a:lnR w="6350" cap="flat" cmpd="sng" algn="ctr">
                      <a:solidFill>
                        <a:schemeClr val="tx2">
                          <a:lumMod val="10000"/>
                          <a:lumOff val="90000"/>
                        </a:schemeClr>
                      </a:solidFill>
                      <a:prstDash val="solid"/>
                      <a:round/>
                      <a:headEnd type="none" w="med" len="med"/>
                      <a:tailEnd type="none" w="med" len="med"/>
                    </a:lnR>
                    <a:lnT w="6350" cap="flat" cmpd="sng" algn="ctr">
                      <a:solidFill>
                        <a:schemeClr val="tx2">
                          <a:lumMod val="10000"/>
                          <a:lumOff val="90000"/>
                        </a:schemeClr>
                      </a:solidFill>
                      <a:prstDash val="solid"/>
                      <a:round/>
                      <a:headEnd type="none" w="med" len="med"/>
                      <a:tailEnd type="none" w="med" len="med"/>
                    </a:lnT>
                    <a:lnB w="6350"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$5,000</a:t>
                      </a:r>
                    </a:p>
                  </a:txBody>
                  <a:tcPr anchor="ctr">
                    <a:lnL w="6350" cap="flat" cmpd="sng" algn="ctr">
                      <a:solidFill>
                        <a:schemeClr val="tx2">
                          <a:lumMod val="10000"/>
                          <a:lumOff val="90000"/>
                        </a:schemeClr>
                      </a:solidFill>
                      <a:prstDash val="solid"/>
                      <a:round/>
                      <a:headEnd type="none" w="med" len="med"/>
                      <a:tailEnd type="none" w="med" len="med"/>
                    </a:lnL>
                    <a:lnR w="12700" cap="flat" cmpd="sng" algn="ctr">
                      <a:solidFill>
                        <a:srgbClr val="EBEBEB"/>
                      </a:solidFill>
                      <a:prstDash val="solid"/>
                      <a:round/>
                      <a:headEnd type="none" w="med" len="med"/>
                      <a:tailEnd type="none" w="med" len="med"/>
                    </a:lnR>
                    <a:lnT w="6350" cap="flat" cmpd="sng" algn="ctr">
                      <a:solidFill>
                        <a:schemeClr val="tx2">
                          <a:lumMod val="10000"/>
                          <a:lumOff val="90000"/>
                        </a:schemeClr>
                      </a:solidFill>
                      <a:prstDash val="solid"/>
                      <a:round/>
                      <a:headEnd type="none" w="med" len="med"/>
                      <a:tailEnd type="none" w="med" len="med"/>
                    </a:lnT>
                    <a:lnB w="6350"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27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The family’s estimated taxes</a:t>
                      </a:r>
                      <a:r>
                        <a:rPr lang="en-US" sz="1600" baseline="30000" dirty="0">
                          <a:solidFill>
                            <a:schemeClr val="tx1"/>
                          </a:solidFill>
                          <a:latin typeface="Arial" panose="020B0604020202020204" pitchFamily="34" charset="0"/>
                          <a:ea typeface="Calibri" panose="020F0502020204030204" pitchFamily="34" charset="0"/>
                          <a:cs typeface="Arial" panose="020B0604020202020204" pitchFamily="34" charset="0"/>
                        </a:rPr>
                        <a:t>5</a:t>
                      </a:r>
                      <a:endParaRPr lang="en-US" sz="1600" b="0" baseline="30000" dirty="0">
                        <a:solidFill>
                          <a:schemeClr val="tx1"/>
                        </a:solidFill>
                        <a:latin typeface="Arial" panose="020B0604020202020204" pitchFamily="34" charset="0"/>
                        <a:ea typeface="Arial Narrow" charset="0"/>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r>
                        <a:rPr lang="en-US" sz="1600" b="0" dirty="0">
                          <a:solidFill>
                            <a:schemeClr val="tx1"/>
                          </a:solidFill>
                          <a:latin typeface="Arial" panose="020B0604020202020204" pitchFamily="34" charset="0"/>
                          <a:ea typeface="Arial Narrow" charset="0"/>
                          <a:cs typeface="Arial" panose="020B0604020202020204" pitchFamily="34" charset="0"/>
                        </a:rPr>
                        <a:t>$22,000</a:t>
                      </a:r>
                    </a:p>
                  </a:txBody>
                  <a:tcPr anchor="ctr">
                    <a:lnL w="12700" cap="flat" cmpd="sng" algn="ctr">
                      <a:solidFill>
                        <a:schemeClr val="bg1"/>
                      </a:solidFill>
                      <a:prstDash val="solid"/>
                      <a:round/>
                      <a:headEnd type="none" w="med" len="med"/>
                      <a:tailEnd type="none" w="med" len="med"/>
                    </a:lnL>
                    <a:lnR w="6350" cap="flat" cmpd="sng" algn="ctr">
                      <a:solidFill>
                        <a:schemeClr val="tx2">
                          <a:lumMod val="10000"/>
                          <a:lumOff val="90000"/>
                        </a:schemeClr>
                      </a:solidFill>
                      <a:prstDash val="solid"/>
                      <a:round/>
                      <a:headEnd type="none" w="med" len="med"/>
                      <a:tailEnd type="none" w="med" len="med"/>
                    </a:lnR>
                    <a:lnT w="6350" cap="flat" cmpd="sng" algn="ctr">
                      <a:solidFill>
                        <a:schemeClr val="tx2">
                          <a:lumMod val="10000"/>
                          <a:lumOff val="90000"/>
                        </a:schemeClr>
                      </a:solidFill>
                      <a:prstDash val="solid"/>
                      <a:round/>
                      <a:headEnd type="none" w="med" len="med"/>
                      <a:tailEnd type="none" w="med" len="med"/>
                    </a:lnT>
                    <a:lnB w="6350"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$20,450</a:t>
                      </a:r>
                    </a:p>
                  </a:txBody>
                  <a:tcPr anchor="ctr">
                    <a:lnL w="6350" cap="flat" cmpd="sng" algn="ctr">
                      <a:solidFill>
                        <a:schemeClr val="tx2">
                          <a:lumMod val="10000"/>
                          <a:lumOff val="90000"/>
                        </a:schemeClr>
                      </a:solidFill>
                      <a:prstDash val="solid"/>
                      <a:round/>
                      <a:headEnd type="none" w="med" len="med"/>
                      <a:tailEnd type="none" w="med" len="med"/>
                    </a:lnL>
                    <a:lnR w="12700" cap="flat" cmpd="sng" algn="ctr">
                      <a:solidFill>
                        <a:srgbClr val="EBEBEB"/>
                      </a:solidFill>
                      <a:prstDash val="solid"/>
                      <a:round/>
                      <a:headEnd type="none" w="med" len="med"/>
                      <a:tailEnd type="none" w="med" len="med"/>
                    </a:lnR>
                    <a:lnT w="6350" cap="flat" cmpd="sng" algn="ctr">
                      <a:solidFill>
                        <a:schemeClr val="tx2">
                          <a:lumMod val="10000"/>
                          <a:lumOff val="90000"/>
                        </a:schemeClr>
                      </a:solidFill>
                      <a:prstDash val="solid"/>
                      <a:round/>
                      <a:headEnd type="none" w="med" len="med"/>
                      <a:tailEnd type="none" w="med" len="med"/>
                    </a:lnT>
                    <a:lnB w="6350"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27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Arial" panose="020B0604020202020204" pitchFamily="34" charset="0"/>
                          <a:ea typeface="Arial Narrow" charset="0"/>
                          <a:cs typeface="Arial" panose="020B0604020202020204" pitchFamily="34" charset="0"/>
                        </a:rPr>
                        <a:t>Healthcare expenses</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r>
                        <a:rPr lang="en-US" sz="1600" b="0" dirty="0">
                          <a:solidFill>
                            <a:schemeClr val="tx1"/>
                          </a:solidFill>
                          <a:latin typeface="Arial" panose="020B0604020202020204" pitchFamily="34" charset="0"/>
                          <a:ea typeface="Arial Narrow" charset="0"/>
                          <a:cs typeface="Arial" panose="020B0604020202020204" pitchFamily="34" charset="0"/>
                        </a:rPr>
                        <a:t>$1,200</a:t>
                      </a:r>
                    </a:p>
                  </a:txBody>
                  <a:tcPr anchor="ctr">
                    <a:lnL w="12700" cap="flat" cmpd="sng" algn="ctr">
                      <a:solidFill>
                        <a:schemeClr val="bg1"/>
                      </a:solidFill>
                      <a:prstDash val="solid"/>
                      <a:round/>
                      <a:headEnd type="none" w="med" len="med"/>
                      <a:tailEnd type="none" w="med" len="med"/>
                    </a:lnL>
                    <a:lnR w="6350" cap="flat" cmpd="sng" algn="ctr">
                      <a:solidFill>
                        <a:schemeClr val="tx2">
                          <a:lumMod val="10000"/>
                          <a:lumOff val="90000"/>
                        </a:schemeClr>
                      </a:solidFill>
                      <a:prstDash val="solid"/>
                      <a:round/>
                      <a:headEnd type="none" w="med" len="med"/>
                      <a:tailEnd type="none" w="med" len="med"/>
                    </a:lnR>
                    <a:lnT w="6350" cap="flat" cmpd="sng" algn="ctr">
                      <a:solidFill>
                        <a:schemeClr val="tx2">
                          <a:lumMod val="10000"/>
                          <a:lumOff val="90000"/>
                        </a:schemeClr>
                      </a:solidFill>
                      <a:prstDash val="solid"/>
                      <a:round/>
                      <a:headEnd type="none" w="med" len="med"/>
                      <a:tailEnd type="none" w="med" len="med"/>
                    </a:lnT>
                    <a:lnB w="6350"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$1,200</a:t>
                      </a:r>
                    </a:p>
                  </a:txBody>
                  <a:tcPr anchor="ctr">
                    <a:lnL w="6350" cap="flat" cmpd="sng" algn="ctr">
                      <a:solidFill>
                        <a:schemeClr val="tx2">
                          <a:lumMod val="10000"/>
                          <a:lumOff val="90000"/>
                        </a:schemeClr>
                      </a:solidFill>
                      <a:prstDash val="solid"/>
                      <a:round/>
                      <a:headEnd type="none" w="med" len="med"/>
                      <a:tailEnd type="none" w="med" len="med"/>
                    </a:lnL>
                    <a:lnR w="12700" cap="flat" cmpd="sng" algn="ctr">
                      <a:solidFill>
                        <a:srgbClr val="EBEBEB"/>
                      </a:solidFill>
                      <a:prstDash val="solid"/>
                      <a:round/>
                      <a:headEnd type="none" w="med" len="med"/>
                      <a:tailEnd type="none" w="med" len="med"/>
                    </a:lnR>
                    <a:lnT w="6350" cap="flat" cmpd="sng" algn="ctr">
                      <a:solidFill>
                        <a:schemeClr val="tx2">
                          <a:lumMod val="10000"/>
                          <a:lumOff val="90000"/>
                        </a:schemeClr>
                      </a:solidFill>
                      <a:prstDash val="solid"/>
                      <a:round/>
                      <a:headEnd type="none" w="med" len="med"/>
                      <a:tailEnd type="none" w="med" len="med"/>
                    </a:lnT>
                    <a:lnB w="6350"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27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Dependent care expenses </a:t>
                      </a:r>
                      <a:endParaRPr lang="en-US" sz="1600" b="0" dirty="0">
                        <a:solidFill>
                          <a:schemeClr val="tx1"/>
                        </a:solidFill>
                        <a:latin typeface="Arial" panose="020B0604020202020204" pitchFamily="34" charset="0"/>
                        <a:ea typeface="Arial Narrow" charset="0"/>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$5,000</a:t>
                      </a:r>
                    </a:p>
                  </a:txBody>
                  <a:tcPr anchor="ctr">
                    <a:lnL w="12700" cap="flat" cmpd="sng" algn="ctr">
                      <a:solidFill>
                        <a:schemeClr val="bg1"/>
                      </a:solidFill>
                      <a:prstDash val="solid"/>
                      <a:round/>
                      <a:headEnd type="none" w="med" len="med"/>
                      <a:tailEnd type="none" w="med" len="med"/>
                    </a:lnL>
                    <a:lnR w="6350" cap="flat" cmpd="sng" algn="ctr">
                      <a:solidFill>
                        <a:schemeClr val="tx2">
                          <a:lumMod val="10000"/>
                          <a:lumOff val="90000"/>
                        </a:schemeClr>
                      </a:solidFill>
                      <a:prstDash val="solid"/>
                      <a:round/>
                      <a:headEnd type="none" w="med" len="med"/>
                      <a:tailEnd type="none" w="med" len="med"/>
                    </a:lnR>
                    <a:lnT w="6350" cap="flat" cmpd="sng" algn="ctr">
                      <a:solidFill>
                        <a:schemeClr val="tx2">
                          <a:lumMod val="10000"/>
                          <a:lumOff val="90000"/>
                        </a:schemeClr>
                      </a:solidFill>
                      <a:prstDash val="solid"/>
                      <a:round/>
                      <a:headEnd type="none" w="med" len="med"/>
                      <a:tailEnd type="none" w="med" len="med"/>
                    </a:lnT>
                    <a:lnB w="6350"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$5,000</a:t>
                      </a:r>
                    </a:p>
                  </a:txBody>
                  <a:tcPr anchor="ctr">
                    <a:lnL w="6350" cap="flat" cmpd="sng" algn="ctr">
                      <a:solidFill>
                        <a:schemeClr val="tx2">
                          <a:lumMod val="10000"/>
                          <a:lumOff val="90000"/>
                        </a:schemeClr>
                      </a:solidFill>
                      <a:prstDash val="solid"/>
                      <a:round/>
                      <a:headEnd type="none" w="med" len="med"/>
                      <a:tailEnd type="none" w="med" len="med"/>
                    </a:lnL>
                    <a:lnR w="12700" cap="flat" cmpd="sng" algn="ctr">
                      <a:solidFill>
                        <a:srgbClr val="EBEBEB"/>
                      </a:solidFill>
                      <a:prstDash val="solid"/>
                      <a:round/>
                      <a:headEnd type="none" w="med" len="med"/>
                      <a:tailEnd type="none" w="med" len="med"/>
                    </a:lnR>
                    <a:lnT w="6350" cap="flat" cmpd="sng" algn="ctr">
                      <a:solidFill>
                        <a:schemeClr val="tx2">
                          <a:lumMod val="10000"/>
                          <a:lumOff val="90000"/>
                        </a:schemeClr>
                      </a:solidFill>
                      <a:prstDash val="solid"/>
                      <a:round/>
                      <a:headEnd type="none" w="med" len="med"/>
                      <a:tailEnd type="none" w="med" len="med"/>
                    </a:lnT>
                    <a:lnB w="6350"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627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Arial" panose="020B0604020202020204" pitchFamily="34" charset="0"/>
                          <a:ea typeface="Arial Narrow" charset="0"/>
                          <a:cs typeface="Arial" panose="020B0604020202020204" pitchFamily="34" charset="0"/>
                        </a:rPr>
                        <a:t>The family’s tax savings</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$0</a:t>
                      </a:r>
                    </a:p>
                  </a:txBody>
                  <a:tcPr anchor="ctr">
                    <a:lnL w="12700" cap="flat" cmpd="sng" algn="ctr">
                      <a:solidFill>
                        <a:schemeClr val="bg1"/>
                      </a:solidFill>
                      <a:prstDash val="solid"/>
                      <a:round/>
                      <a:headEnd type="none" w="med" len="med"/>
                      <a:tailEnd type="none" w="med" len="med"/>
                    </a:lnL>
                    <a:lnR w="6350" cap="flat" cmpd="sng" algn="ctr">
                      <a:solidFill>
                        <a:schemeClr val="tx2">
                          <a:lumMod val="10000"/>
                          <a:lumOff val="90000"/>
                        </a:schemeClr>
                      </a:solidFill>
                      <a:prstDash val="solid"/>
                      <a:round/>
                      <a:headEnd type="none" w="med" len="med"/>
                      <a:tailEnd type="none" w="med" len="med"/>
                    </a:lnR>
                    <a:lnT w="6350" cap="flat" cmpd="sng" algn="ctr">
                      <a:solidFill>
                        <a:schemeClr val="tx2">
                          <a:lumMod val="10000"/>
                          <a:lumOff val="90000"/>
                        </a:schemeClr>
                      </a:solidFill>
                      <a:prstDash val="solid"/>
                      <a:round/>
                      <a:headEnd type="none" w="med" len="med"/>
                      <a:tailEnd type="none" w="med" len="med"/>
                    </a:lnT>
                    <a:lnB w="6350"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$1,550</a:t>
                      </a:r>
                    </a:p>
                  </a:txBody>
                  <a:tcPr anchor="ctr">
                    <a:lnL w="6350" cap="flat" cmpd="sng" algn="ctr">
                      <a:solidFill>
                        <a:schemeClr val="tx2">
                          <a:lumMod val="10000"/>
                          <a:lumOff val="90000"/>
                        </a:schemeClr>
                      </a:solidFill>
                      <a:prstDash val="solid"/>
                      <a:round/>
                      <a:headEnd type="none" w="med" len="med"/>
                      <a:tailEnd type="none" w="med" len="med"/>
                    </a:lnL>
                    <a:lnR w="12700" cap="flat" cmpd="sng" algn="ctr">
                      <a:solidFill>
                        <a:srgbClr val="EBEBEB"/>
                      </a:solidFill>
                      <a:prstDash val="solid"/>
                      <a:round/>
                      <a:headEnd type="none" w="med" len="med"/>
                      <a:tailEnd type="none" w="med" len="med"/>
                    </a:lnR>
                    <a:lnT w="6350" cap="flat" cmpd="sng" algn="ctr">
                      <a:solidFill>
                        <a:schemeClr val="tx2">
                          <a:lumMod val="10000"/>
                          <a:lumOff val="90000"/>
                        </a:schemeClr>
                      </a:solidFill>
                      <a:prstDash val="solid"/>
                      <a:round/>
                      <a:headEnd type="none" w="med" len="med"/>
                      <a:tailEnd type="none" w="med" len="med"/>
                    </a:lnT>
                    <a:lnB w="6350"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5775958"/>
                  </a:ext>
                </a:extLst>
              </a:tr>
              <a:tr h="4627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Arial" panose="020B0604020202020204" pitchFamily="34" charset="0"/>
                          <a:ea typeface="Arial Narrow" charset="0"/>
                          <a:cs typeface="Arial" panose="020B0604020202020204" pitchFamily="34" charset="0"/>
                        </a:rPr>
                        <a:t>Net disposable income</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0F0F0"/>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$59,800</a:t>
                      </a:r>
                    </a:p>
                  </a:txBody>
                  <a:tcPr anchor="ctr">
                    <a:lnL w="12700" cap="flat" cmpd="sng" algn="ctr">
                      <a:solidFill>
                        <a:schemeClr val="bg1"/>
                      </a:solidFill>
                      <a:prstDash val="solid"/>
                      <a:round/>
                      <a:headEnd type="none" w="med" len="med"/>
                      <a:tailEnd type="none" w="med" len="med"/>
                    </a:lnL>
                    <a:lnR w="6350" cap="flat" cmpd="sng" algn="ctr">
                      <a:solidFill>
                        <a:schemeClr val="tx2">
                          <a:lumMod val="10000"/>
                          <a:lumOff val="90000"/>
                        </a:schemeClr>
                      </a:solidFill>
                      <a:prstDash val="solid"/>
                      <a:round/>
                      <a:headEnd type="none" w="med" len="med"/>
                      <a:tailEnd type="none" w="med" len="med"/>
                    </a:lnR>
                    <a:lnT w="6350" cap="flat" cmpd="sng" algn="ctr">
                      <a:solidFill>
                        <a:schemeClr val="tx2">
                          <a:lumMod val="10000"/>
                          <a:lumOff val="90000"/>
                        </a:schemeClr>
                      </a:solidFill>
                      <a:prstDash val="solid"/>
                      <a:round/>
                      <a:headEnd type="none" w="med" len="med"/>
                      <a:tailEnd type="none" w="med" len="med"/>
                    </a:lnT>
                    <a:lnB w="12700"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$61,350</a:t>
                      </a:r>
                    </a:p>
                  </a:txBody>
                  <a:tcPr anchor="ctr">
                    <a:lnL w="6350" cap="flat" cmpd="sng" algn="ctr">
                      <a:solidFill>
                        <a:schemeClr val="tx2">
                          <a:lumMod val="10000"/>
                          <a:lumOff val="90000"/>
                        </a:schemeClr>
                      </a:solidFill>
                      <a:prstDash val="solid"/>
                      <a:round/>
                      <a:headEnd type="none" w="med" len="med"/>
                      <a:tailEnd type="none" w="med" len="med"/>
                    </a:lnL>
                    <a:lnR w="12700" cap="flat" cmpd="sng" algn="ctr">
                      <a:solidFill>
                        <a:srgbClr val="EBEBEB"/>
                      </a:solidFill>
                      <a:prstDash val="solid"/>
                      <a:round/>
                      <a:headEnd type="none" w="med" len="med"/>
                      <a:tailEnd type="none" w="med" len="med"/>
                    </a:lnR>
                    <a:lnT w="6350" cap="flat" cmpd="sng" algn="ctr">
                      <a:solidFill>
                        <a:schemeClr val="tx2">
                          <a:lumMod val="10000"/>
                          <a:lumOff val="90000"/>
                        </a:schemeClr>
                      </a:solidFill>
                      <a:prstDash val="solid"/>
                      <a:round/>
                      <a:headEnd type="none" w="med" len="med"/>
                      <a:tailEnd type="none" w="med" len="med"/>
                    </a:lnT>
                    <a:lnB w="12700"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6327675"/>
                  </a:ext>
                </a:extLst>
              </a:tr>
            </a:tbl>
          </a:graphicData>
        </a:graphic>
      </p:graphicFrame>
    </p:spTree>
    <p:extLst>
      <p:ext uri="{BB962C8B-B14F-4D97-AF65-F5344CB8AC3E}">
        <p14:creationId xmlns:p14="http://schemas.microsoft.com/office/powerpoint/2010/main" val="3848831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Qualified medical expenses</a:t>
            </a:r>
          </a:p>
        </p:txBody>
      </p:sp>
      <p:sp>
        <p:nvSpPr>
          <p:cNvPr id="3" name="Content Placeholder 2"/>
          <p:cNvSpPr>
            <a:spLocks noGrp="1"/>
          </p:cNvSpPr>
          <p:nvPr>
            <p:ph sz="half" idx="1"/>
          </p:nvPr>
        </p:nvSpPr>
        <p:spPr/>
        <p:txBody>
          <a:bodyPr>
            <a:normAutofit fontScale="77500" lnSpcReduction="20000"/>
          </a:bodyPr>
          <a:lstStyle/>
          <a:p>
            <a:pPr marL="0" indent="0">
              <a:buNone/>
            </a:pPr>
            <a:r>
              <a:rPr lang="en-US" b="1" dirty="0">
                <a:solidFill>
                  <a:srgbClr val="004E72"/>
                </a:solidFill>
              </a:rPr>
              <a:t>Expenses you can pay for:</a:t>
            </a:r>
          </a:p>
          <a:p>
            <a:r>
              <a:rPr lang="en-US" dirty="0"/>
              <a:t>Over-the-counter supplies, medications, and some feminine hygiene products.</a:t>
            </a:r>
          </a:p>
          <a:p>
            <a:r>
              <a:rPr lang="en-US" dirty="0"/>
              <a:t>Personal protective equipment such as masks, hand sanitizer, and </a:t>
            </a:r>
            <a:br>
              <a:rPr lang="en-US" dirty="0"/>
            </a:br>
            <a:r>
              <a:rPr lang="en-US" dirty="0"/>
              <a:t>sanitizing wipes.</a:t>
            </a:r>
          </a:p>
          <a:p>
            <a:r>
              <a:rPr lang="en-US" dirty="0"/>
              <a:t>Medical expenses that your health plan doesn’t cover:</a:t>
            </a:r>
          </a:p>
          <a:p>
            <a:pPr lvl="1"/>
            <a:r>
              <a:rPr lang="en-US" dirty="0"/>
              <a:t>Your deductible.</a:t>
            </a:r>
          </a:p>
          <a:p>
            <a:pPr lvl="1"/>
            <a:r>
              <a:rPr lang="en-US" dirty="0"/>
              <a:t>Copays and coinsurance.</a:t>
            </a:r>
          </a:p>
          <a:p>
            <a:r>
              <a:rPr lang="en-US" dirty="0"/>
              <a:t>Health expenses not included in your </a:t>
            </a:r>
            <a:br>
              <a:rPr lang="en-US" dirty="0"/>
            </a:br>
            <a:r>
              <a:rPr lang="en-US" dirty="0"/>
              <a:t>health plan:</a:t>
            </a:r>
          </a:p>
          <a:p>
            <a:pPr lvl="1"/>
            <a:r>
              <a:rPr lang="en-US" dirty="0"/>
              <a:t>Dental and vision care.</a:t>
            </a:r>
          </a:p>
          <a:p>
            <a:endParaRPr lang="en-US" dirty="0"/>
          </a:p>
        </p:txBody>
      </p:sp>
      <p:sp>
        <p:nvSpPr>
          <p:cNvPr id="4" name="Content Placeholder 3"/>
          <p:cNvSpPr>
            <a:spLocks noGrp="1"/>
          </p:cNvSpPr>
          <p:nvPr>
            <p:ph sz="half" idx="2"/>
          </p:nvPr>
        </p:nvSpPr>
        <p:spPr/>
        <p:txBody>
          <a:bodyPr>
            <a:normAutofit fontScale="77500" lnSpcReduction="20000"/>
          </a:bodyPr>
          <a:lstStyle/>
          <a:p>
            <a:pPr marL="0" indent="0">
              <a:buNone/>
            </a:pPr>
            <a:r>
              <a:rPr lang="en-US" b="1" dirty="0">
                <a:solidFill>
                  <a:srgbClr val="004E72"/>
                </a:solidFill>
              </a:rPr>
              <a:t>You can't use your FSA to pay for:</a:t>
            </a:r>
          </a:p>
          <a:p>
            <a:r>
              <a:rPr lang="en-US" dirty="0"/>
              <a:t>Costs not considered IRS-qualified expenses. </a:t>
            </a:r>
          </a:p>
          <a:p>
            <a:pPr lvl="1"/>
            <a:r>
              <a:rPr lang="en-US" dirty="0"/>
              <a:t>Visit the learning center at </a:t>
            </a:r>
            <a:r>
              <a:rPr lang="en-US" b="1" dirty="0">
                <a:solidFill>
                  <a:srgbClr val="004E72"/>
                </a:solidFill>
              </a:rPr>
              <a:t>CapBlueCross.com/funds</a:t>
            </a:r>
            <a:r>
              <a:rPr lang="en-US" dirty="0"/>
              <a:t>.</a:t>
            </a:r>
          </a:p>
          <a:p>
            <a:r>
              <a:rPr lang="en-US" dirty="0"/>
              <a:t>Health insurance premiums.</a:t>
            </a:r>
          </a:p>
        </p:txBody>
      </p:sp>
      <p:sp>
        <p:nvSpPr>
          <p:cNvPr id="5" name="Footer Placeholder 4"/>
          <p:cNvSpPr>
            <a:spLocks noGrp="1"/>
          </p:cNvSpPr>
          <p:nvPr>
            <p:ph type="ftr" sz="quarter" idx="3"/>
          </p:nvPr>
        </p:nvSpPr>
        <p:spPr/>
        <p:txBody>
          <a:bodyPr/>
          <a:lstStyle/>
          <a:p>
            <a:r>
              <a:rPr lang="en-US" dirty="0"/>
              <a:t>Always save your receipts to ensure proper validation of expenses, as required by the IRS.</a:t>
            </a:r>
          </a:p>
        </p:txBody>
      </p:sp>
    </p:spTree>
    <p:extLst>
      <p:ext uri="{BB962C8B-B14F-4D97-AF65-F5344CB8AC3E}">
        <p14:creationId xmlns:p14="http://schemas.microsoft.com/office/powerpoint/2010/main" val="555082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Qualified dependent care expenses</a:t>
            </a:r>
            <a:r>
              <a:rPr lang="en-US" baseline="30000" dirty="0"/>
              <a:t>6</a:t>
            </a:r>
          </a:p>
        </p:txBody>
      </p:sp>
      <p:sp>
        <p:nvSpPr>
          <p:cNvPr id="3" name="Content Placeholder 2"/>
          <p:cNvSpPr>
            <a:spLocks noGrp="1"/>
          </p:cNvSpPr>
          <p:nvPr>
            <p:ph sz="half" idx="1"/>
          </p:nvPr>
        </p:nvSpPr>
        <p:spPr/>
        <p:txBody>
          <a:bodyPr>
            <a:normAutofit/>
          </a:bodyPr>
          <a:lstStyle/>
          <a:p>
            <a:pPr marL="0" indent="0">
              <a:buNone/>
            </a:pPr>
            <a:r>
              <a:rPr lang="en-US" sz="2200" b="1" dirty="0">
                <a:solidFill>
                  <a:srgbClr val="004E72"/>
                </a:solidFill>
              </a:rPr>
              <a:t>You can use your FSA to pay for:</a:t>
            </a:r>
          </a:p>
          <a:p>
            <a:r>
              <a:rPr lang="en-US" sz="2200" dirty="0"/>
              <a:t>Licensed daycare facilities.</a:t>
            </a:r>
          </a:p>
          <a:p>
            <a:r>
              <a:rPr lang="en-US" sz="2200" dirty="0"/>
              <a:t>Licensed before and </a:t>
            </a:r>
            <a:br>
              <a:rPr lang="en-US" sz="2200" dirty="0"/>
            </a:br>
            <a:r>
              <a:rPr lang="en-US" sz="2200" dirty="0"/>
              <a:t>after-school programs.</a:t>
            </a:r>
          </a:p>
          <a:p>
            <a:r>
              <a:rPr lang="en-US" sz="2200" dirty="0"/>
              <a:t>In-home care services.</a:t>
            </a:r>
          </a:p>
          <a:p>
            <a:r>
              <a:rPr lang="en-US" sz="2200" dirty="0"/>
              <a:t>Elder care.</a:t>
            </a:r>
          </a:p>
          <a:p>
            <a:r>
              <a:rPr lang="en-US" sz="2200" dirty="0"/>
              <a:t>Day camp expenses.</a:t>
            </a:r>
          </a:p>
        </p:txBody>
      </p:sp>
      <p:sp>
        <p:nvSpPr>
          <p:cNvPr id="4" name="Content Placeholder 3"/>
          <p:cNvSpPr>
            <a:spLocks noGrp="1"/>
          </p:cNvSpPr>
          <p:nvPr>
            <p:ph sz="half" idx="2"/>
          </p:nvPr>
        </p:nvSpPr>
        <p:spPr/>
        <p:txBody>
          <a:bodyPr>
            <a:normAutofit/>
          </a:bodyPr>
          <a:lstStyle/>
          <a:p>
            <a:pPr marL="0" indent="0">
              <a:buNone/>
            </a:pPr>
            <a:r>
              <a:rPr lang="en-US" sz="2200" b="1" dirty="0">
                <a:solidFill>
                  <a:srgbClr val="004E72"/>
                </a:solidFill>
              </a:rPr>
              <a:t>You can't use your FSA to pay for:</a:t>
            </a:r>
          </a:p>
          <a:p>
            <a:r>
              <a:rPr lang="en-US" sz="2200" dirty="0"/>
              <a:t>Kindergarten or school tuition.</a:t>
            </a:r>
          </a:p>
          <a:p>
            <a:r>
              <a:rPr lang="en-US" sz="2200" dirty="0"/>
              <a:t>School lunches and food items.</a:t>
            </a:r>
          </a:p>
          <a:p>
            <a:r>
              <a:rPr lang="en-US" sz="2200" dirty="0"/>
              <a:t>School activity fees.</a:t>
            </a:r>
          </a:p>
          <a:p>
            <a:r>
              <a:rPr lang="en-US" sz="2200" dirty="0"/>
              <a:t>Overnight camp.</a:t>
            </a:r>
          </a:p>
        </p:txBody>
      </p:sp>
      <p:sp>
        <p:nvSpPr>
          <p:cNvPr id="5" name="Footer Placeholder 4"/>
          <p:cNvSpPr>
            <a:spLocks noGrp="1"/>
          </p:cNvSpPr>
          <p:nvPr>
            <p:ph type="ftr" sz="quarter" idx="3"/>
          </p:nvPr>
        </p:nvSpPr>
        <p:spPr/>
        <p:txBody>
          <a:bodyPr/>
          <a:lstStyle/>
          <a:p>
            <a:pPr marL="57150" indent="-57150"/>
            <a:r>
              <a:rPr lang="en-US" baseline="30000" dirty="0"/>
              <a:t>6</a:t>
            </a:r>
            <a:r>
              <a:rPr lang="en-US" dirty="0"/>
              <a:t>Age limits and other restrictions may apply. </a:t>
            </a:r>
            <a:br>
              <a:rPr lang="en-US" dirty="0"/>
            </a:br>
            <a:r>
              <a:rPr lang="en-US" dirty="0"/>
              <a:t>Always save your receipts to ensure proper validation of expenses, as required by the IRS. </a:t>
            </a:r>
          </a:p>
        </p:txBody>
      </p:sp>
    </p:spTree>
    <p:extLst>
      <p:ext uri="{BB962C8B-B14F-4D97-AF65-F5344CB8AC3E}">
        <p14:creationId xmlns:p14="http://schemas.microsoft.com/office/powerpoint/2010/main" val="517500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you’re enrolled</a:t>
            </a:r>
          </a:p>
        </p:txBody>
      </p:sp>
      <p:sp>
        <p:nvSpPr>
          <p:cNvPr id="4" name="Content Placeholder 3">
            <a:extLst>
              <a:ext uri="{FF2B5EF4-FFF2-40B4-BE49-F238E27FC236}">
                <a16:creationId xmlns:a16="http://schemas.microsoft.com/office/drawing/2014/main" id="{BB019B4A-94EC-8340-4802-6243FE825381}"/>
              </a:ext>
            </a:extLst>
          </p:cNvPr>
          <p:cNvSpPr>
            <a:spLocks noGrp="1"/>
          </p:cNvSpPr>
          <p:nvPr>
            <p:ph sz="half" idx="2"/>
          </p:nvPr>
        </p:nvSpPr>
        <p:spPr>
          <a:xfrm>
            <a:off x="6330537" y="1861672"/>
            <a:ext cx="5515565" cy="4201388"/>
          </a:xfrm>
        </p:spPr>
        <p:txBody>
          <a:bodyPr>
            <a:normAutofit fontScale="85000" lnSpcReduction="10000"/>
          </a:bodyPr>
          <a:lstStyle/>
          <a:p>
            <a:r>
              <a:rPr lang="en-US" dirty="0"/>
              <a:t>Receive your debit card by mail.</a:t>
            </a:r>
          </a:p>
          <a:p>
            <a:r>
              <a:rPr lang="en-US" dirty="0"/>
              <a:t>Use your debit card to pay healthcare providers.</a:t>
            </a:r>
          </a:p>
          <a:p>
            <a:r>
              <a:rPr lang="en-US" dirty="0"/>
              <a:t>Visit </a:t>
            </a:r>
            <a:r>
              <a:rPr lang="en-US" b="1" dirty="0">
                <a:solidFill>
                  <a:srgbClr val="004E72"/>
                </a:solidFill>
              </a:rPr>
              <a:t>CapBlueCross.com/funds</a:t>
            </a:r>
            <a:r>
              <a:rPr lang="en-US" dirty="0"/>
              <a:t> often to:</a:t>
            </a:r>
          </a:p>
          <a:p>
            <a:pPr lvl="1"/>
            <a:r>
              <a:rPr lang="en-US" sz="2100" dirty="0"/>
              <a:t>View account activity.</a:t>
            </a:r>
          </a:p>
          <a:p>
            <a:pPr lvl="1"/>
            <a:r>
              <a:rPr lang="en-US" sz="2100" dirty="0"/>
              <a:t>Submit claims for dependent care reimbursement.</a:t>
            </a:r>
          </a:p>
          <a:p>
            <a:pPr lvl="1"/>
            <a:r>
              <a:rPr lang="en-US" sz="2100" dirty="0"/>
              <a:t>Check balances.</a:t>
            </a:r>
          </a:p>
          <a:p>
            <a:pPr lvl="1"/>
            <a:r>
              <a:rPr lang="en-US" sz="2100" dirty="0"/>
              <a:t>Get forms.</a:t>
            </a:r>
          </a:p>
          <a:p>
            <a:pPr lvl="1"/>
            <a:r>
              <a:rPr lang="en-US" sz="2100" dirty="0"/>
              <a:t>Upload receipts.</a:t>
            </a:r>
          </a:p>
          <a:p>
            <a:pPr lvl="1"/>
            <a:r>
              <a:rPr lang="en-US" sz="2100" dirty="0"/>
              <a:t>Request additional debit cards.</a:t>
            </a:r>
          </a:p>
        </p:txBody>
      </p:sp>
      <p:pic>
        <p:nvPicPr>
          <p:cNvPr id="5" name="Picture 4">
            <a:extLst>
              <a:ext uri="{FF2B5EF4-FFF2-40B4-BE49-F238E27FC236}">
                <a16:creationId xmlns:a16="http://schemas.microsoft.com/office/drawing/2014/main" id="{24DAA3B5-EEA3-60CD-C1B1-D3F64A208BFE}"/>
              </a:ext>
            </a:extLst>
          </p:cNvPr>
          <p:cNvPicPr>
            <a:picLocks noChangeAspect="1"/>
          </p:cNvPicPr>
          <p:nvPr/>
        </p:nvPicPr>
        <p:blipFill>
          <a:blip r:embed="rId2"/>
          <a:srcRect/>
          <a:stretch/>
        </p:blipFill>
        <p:spPr>
          <a:xfrm>
            <a:off x="0" y="1920240"/>
            <a:ext cx="6035040" cy="4175263"/>
          </a:xfrm>
          <a:prstGeom prst="rect">
            <a:avLst/>
          </a:prstGeom>
        </p:spPr>
      </p:pic>
    </p:spTree>
    <p:extLst>
      <p:ext uri="{BB962C8B-B14F-4D97-AF65-F5344CB8AC3E}">
        <p14:creationId xmlns:p14="http://schemas.microsoft.com/office/powerpoint/2010/main" val="3688560496"/>
      </p:ext>
    </p:extLst>
  </p:cSld>
  <p:clrMapOvr>
    <a:masterClrMapping/>
  </p:clrMapOvr>
</p:sld>
</file>

<file path=ppt/theme/theme1.xml><?xml version="1.0" encoding="utf-8"?>
<a:theme xmlns:a="http://schemas.openxmlformats.org/drawingml/2006/main" name="CapitalBlueCrossTheme">
  <a:themeElements>
    <a:clrScheme name="Capital 2022">
      <a:dk1>
        <a:srgbClr val="000000"/>
      </a:dk1>
      <a:lt1>
        <a:srgbClr val="FFFFFF"/>
      </a:lt1>
      <a:dk2>
        <a:srgbClr val="004E72"/>
      </a:dk2>
      <a:lt2>
        <a:srgbClr val="9FA2A3"/>
      </a:lt2>
      <a:accent1>
        <a:srgbClr val="0071CE"/>
      </a:accent1>
      <a:accent2>
        <a:srgbClr val="707271"/>
      </a:accent2>
      <a:accent3>
        <a:srgbClr val="97D0FF"/>
      </a:accent3>
      <a:accent4>
        <a:srgbClr val="FFC700"/>
      </a:accent4>
      <a:accent5>
        <a:srgbClr val="FF8300"/>
      </a:accent5>
      <a:accent6>
        <a:srgbClr val="76BD22"/>
      </a:accent6>
      <a:hlink>
        <a:srgbClr val="00AEEF"/>
      </a:hlink>
      <a:folHlink>
        <a:srgbClr val="9FA2A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pitalBlueCrossTheme" id="{E0EA1436-98EF-4F4F-A8FA-91CEB7130BC3}" vid="{32918D53-0372-4F6B-98C6-089EC6B223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CapitalBlueCrossTheme</Template>
  <TotalTime>2165</TotalTime>
  <Words>894</Words>
  <Application>Microsoft Office PowerPoint</Application>
  <PresentationFormat>Custom</PresentationFormat>
  <Paragraphs>112</Paragraphs>
  <Slides>10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CapitalBlueCrossTheme</vt:lpstr>
      <vt:lpstr>Flexible Spending Accounts</vt:lpstr>
      <vt:lpstr>Your Flexible Spending Account (FSA)</vt:lpstr>
      <vt:lpstr>How your FSA works – getting started</vt:lpstr>
      <vt:lpstr>How your FSA works – paying medical expenses</vt:lpstr>
      <vt:lpstr>Meet the Garcia family</vt:lpstr>
      <vt:lpstr>The Garcia family’s savings</vt:lpstr>
      <vt:lpstr>Qualified medical expenses</vt:lpstr>
      <vt:lpstr>Qualified dependent care expenses6</vt:lpstr>
      <vt:lpstr>After you’re enrolled</vt:lpstr>
      <vt:lpstr>Let’s get started</vt:lpstr>
    </vt:vector>
  </TitlesOfParts>
  <Company>Peter Laudermilch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Laudermilch</dc:creator>
  <cp:lastModifiedBy>Wagner, Kris (Capital)</cp:lastModifiedBy>
  <cp:revision>84</cp:revision>
  <dcterms:created xsi:type="dcterms:W3CDTF">2021-06-03T02:12:02Z</dcterms:created>
  <dcterms:modified xsi:type="dcterms:W3CDTF">2023-12-07T19:30:57Z</dcterms:modified>
</cp:coreProperties>
</file>