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2"/>
  </p:notesMasterIdLst>
  <p:handoutMasterIdLst>
    <p:handoutMasterId r:id="rId23"/>
  </p:handoutMasterIdLst>
  <p:sldIdLst>
    <p:sldId id="286" r:id="rId2"/>
    <p:sldId id="269" r:id="rId3"/>
    <p:sldId id="295" r:id="rId4"/>
    <p:sldId id="296" r:id="rId5"/>
    <p:sldId id="297" r:id="rId6"/>
    <p:sldId id="312"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E2E"/>
    <a:srgbClr val="0071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8" autoAdjust="0"/>
    <p:restoredTop sz="94645"/>
  </p:normalViewPr>
  <p:slideViewPr>
    <p:cSldViewPr snapToGrid="0" snapToObjects="1">
      <p:cViewPr varScale="1">
        <p:scale>
          <a:sx n="108" d="100"/>
          <a:sy n="108" d="100"/>
        </p:scale>
        <p:origin x="120" y="210"/>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814BF5-B608-6B4D-9067-7DE6DBA2573D}" type="datetimeFigureOut">
              <a:rPr lang="en-US" smtClean="0">
                <a:latin typeface="Arial" panose="020B0604020202020204" pitchFamily="34" charset="0"/>
              </a:rPr>
              <a:t>9/6/2023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6E7DF5-3885-9544-B7CC-8A9F7EB5760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949699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BB024127-F163-1C41-9153-2A33EB0060BF}" type="datetimeFigureOut">
              <a:rPr lang="en-US" smtClean="0"/>
              <a:pPr/>
              <a:t>9/6/2023</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78B80EA-830B-F045-AF8C-856FEB977D9E}" type="slidenum">
              <a:rPr lang="en-US" smtClean="0"/>
              <a:pPr/>
              <a:t>‹#›</a:t>
            </a:fld>
            <a:endParaRPr lang="en-US" dirty="0"/>
          </a:p>
        </p:txBody>
      </p:sp>
    </p:spTree>
    <p:extLst>
      <p:ext uri="{BB962C8B-B14F-4D97-AF65-F5344CB8AC3E}">
        <p14:creationId xmlns:p14="http://schemas.microsoft.com/office/powerpoint/2010/main" val="13112239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8B80EA-830B-F045-AF8C-856FEB977D9E}" type="slidenum">
              <a:rPr lang="en-US" smtClean="0"/>
              <a:pPr/>
              <a:t>5</a:t>
            </a:fld>
            <a:endParaRPr lang="en-US" dirty="0"/>
          </a:p>
        </p:txBody>
      </p:sp>
    </p:spTree>
    <p:extLst>
      <p:ext uri="{BB962C8B-B14F-4D97-AF65-F5344CB8AC3E}">
        <p14:creationId xmlns:p14="http://schemas.microsoft.com/office/powerpoint/2010/main" val="46370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8B80EA-830B-F045-AF8C-856FEB977D9E}" type="slidenum">
              <a:rPr lang="en-US" smtClean="0"/>
              <a:pPr/>
              <a:t>6</a:t>
            </a:fld>
            <a:endParaRPr lang="en-US" dirty="0"/>
          </a:p>
        </p:txBody>
      </p:sp>
    </p:spTree>
    <p:extLst>
      <p:ext uri="{BB962C8B-B14F-4D97-AF65-F5344CB8AC3E}">
        <p14:creationId xmlns:p14="http://schemas.microsoft.com/office/powerpoint/2010/main" val="17119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4900" y="2643147"/>
            <a:ext cx="10111738" cy="1356286"/>
          </a:xfrm>
        </p:spPr>
        <p:txBody>
          <a:bodyPr anchor="b" anchorCtr="0">
            <a:normAutofit/>
          </a:bodyPr>
          <a:lstStyle>
            <a:lvl1pPr algn="l">
              <a:defRPr sz="4000" baseline="0">
                <a:solidFill>
                  <a:schemeClr val="tx2"/>
                </a:solidFill>
              </a:defRPr>
            </a:lvl1pPr>
          </a:lstStyle>
          <a:p>
            <a:r>
              <a:rPr lang="en-US" dirty="0"/>
              <a:t>Your title goes here</a:t>
            </a:r>
          </a:p>
        </p:txBody>
      </p:sp>
      <p:sp>
        <p:nvSpPr>
          <p:cNvPr id="3" name="Subtitle 2"/>
          <p:cNvSpPr>
            <a:spLocks noGrp="1"/>
          </p:cNvSpPr>
          <p:nvPr>
            <p:ph type="subTitle" idx="1" hasCustomPrompt="1"/>
          </p:nvPr>
        </p:nvSpPr>
        <p:spPr>
          <a:xfrm>
            <a:off x="1104898" y="4067624"/>
            <a:ext cx="10111740" cy="1051954"/>
          </a:xfrm>
        </p:spPr>
        <p:txBody>
          <a:bodyPr>
            <a:normAutofit/>
          </a:bodyPr>
          <a:lstStyle>
            <a:lvl1pPr marL="0" indent="0" algn="l">
              <a:buNone/>
              <a:defRPr sz="2800">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7" name="Picture 6"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558" y="870404"/>
            <a:ext cx="2963371" cy="1263639"/>
          </a:xfrm>
          <a:prstGeom prst="rect">
            <a:avLst/>
          </a:prstGeom>
        </p:spPr>
      </p:pic>
      <p:sp>
        <p:nvSpPr>
          <p:cNvPr id="8" name="TextBox 7"/>
          <p:cNvSpPr txBox="1"/>
          <p:nvPr/>
        </p:nvSpPr>
        <p:spPr>
          <a:xfrm>
            <a:off x="4456681" y="2121986"/>
            <a:ext cx="184666" cy="461665"/>
          </a:xfrm>
          <a:prstGeom prst="rect">
            <a:avLst/>
          </a:prstGeom>
          <a:noFill/>
        </p:spPr>
        <p:txBody>
          <a:bodyPr wrap="none" rtlCol="0">
            <a:spAutoFit/>
          </a:bodyPr>
          <a:lstStyle/>
          <a:p>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dirty="0"/>
              <a:t>Capital Blue Cross is an Independent Licensee of the Blue Cross Blue Shield Association.</a:t>
            </a:r>
          </a:p>
        </p:txBody>
      </p:sp>
      <p:pic>
        <p:nvPicPr>
          <p:cNvPr id="9" name="Picture 8"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87558" y="870404"/>
            <a:ext cx="2963371" cy="1263639"/>
          </a:xfrm>
          <a:prstGeom prst="rect">
            <a:avLst/>
          </a:prstGeom>
        </p:spPr>
      </p:pic>
    </p:spTree>
    <p:extLst>
      <p:ext uri="{BB962C8B-B14F-4D97-AF65-F5344CB8AC3E}">
        <p14:creationId xmlns:p14="http://schemas.microsoft.com/office/powerpoint/2010/main" val="283497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F">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894"/>
            <a:ext cx="12188828" cy="6856212"/>
          </a:xfrm>
          <a:prstGeom prst="rect">
            <a:avLst/>
          </a:prstGeom>
        </p:spPr>
      </p:pic>
      <p:sp>
        <p:nvSpPr>
          <p:cNvPr id="19" name="Rectangle 18"/>
          <p:cNvSpPr/>
          <p:nvPr userDrawn="1"/>
        </p:nvSpPr>
        <p:spPr>
          <a:xfrm>
            <a:off x="-1" y="894"/>
            <a:ext cx="7741910" cy="6857106"/>
          </a:xfrm>
          <a:prstGeom prst="rect">
            <a:avLst/>
          </a:prstGeom>
          <a:gradFill flip="none" rotWithShape="1">
            <a:gsLst>
              <a:gs pos="0">
                <a:schemeClr val="tx1">
                  <a:alpha val="50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20"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a:t>
            </a:r>
            <a:br>
              <a:rPr lang="en-US" dirty="0"/>
            </a:br>
            <a:r>
              <a:rPr lang="en-US" dirty="0"/>
              <a:t>goes here</a:t>
            </a:r>
          </a:p>
        </p:txBody>
      </p:sp>
      <p:sp>
        <p:nvSpPr>
          <p:cNvPr id="21"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grpSp>
        <p:nvGrpSpPr>
          <p:cNvPr id="15" name="Group 14">
            <a:extLst>
              <a:ext uri="{FF2B5EF4-FFF2-40B4-BE49-F238E27FC236}">
                <a16:creationId xmlns:a16="http://schemas.microsoft.com/office/drawing/2014/main" id="{6052912E-CA53-4D50-B4A7-61C8C8D0BC43}"/>
              </a:ext>
            </a:extLst>
          </p:cNvPr>
          <p:cNvGrpSpPr/>
          <p:nvPr userDrawn="1"/>
        </p:nvGrpSpPr>
        <p:grpSpPr>
          <a:xfrm flipH="1">
            <a:off x="10920264" y="1"/>
            <a:ext cx="1278109" cy="1258522"/>
            <a:chOff x="0" y="1"/>
            <a:chExt cx="991955" cy="976753"/>
          </a:xfrm>
        </p:grpSpPr>
        <p:sp>
          <p:nvSpPr>
            <p:cNvPr id="16" name="Rectangle 15">
              <a:extLst>
                <a:ext uri="{FF2B5EF4-FFF2-40B4-BE49-F238E27FC236}">
                  <a16:creationId xmlns:a16="http://schemas.microsoft.com/office/drawing/2014/main" id="{A88D2E92-75AE-4408-9744-EA736DF36CD6}"/>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192C3BD8-6163-4D62-9F6D-D7E3B1208494}"/>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397721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F">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894"/>
            <a:ext cx="12202667" cy="6864893"/>
          </a:xfrm>
          <a:prstGeom prst="rect">
            <a:avLst/>
          </a:prstGeom>
        </p:spPr>
      </p:pic>
      <p:sp>
        <p:nvSpPr>
          <p:cNvPr id="19" name="Rectangle 18"/>
          <p:cNvSpPr/>
          <p:nvPr userDrawn="1"/>
        </p:nvSpPr>
        <p:spPr>
          <a:xfrm>
            <a:off x="-1" y="894"/>
            <a:ext cx="7741910" cy="6857106"/>
          </a:xfrm>
          <a:prstGeom prst="rect">
            <a:avLst/>
          </a:prstGeom>
          <a:gradFill flip="none" rotWithShape="1">
            <a:gsLst>
              <a:gs pos="0">
                <a:schemeClr val="tx1">
                  <a:alpha val="25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20"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a:t>
            </a:r>
            <a:br>
              <a:rPr lang="en-US" dirty="0"/>
            </a:br>
            <a:r>
              <a:rPr lang="en-US" dirty="0"/>
              <a:t>goes here</a:t>
            </a:r>
          </a:p>
        </p:txBody>
      </p:sp>
      <p:sp>
        <p:nvSpPr>
          <p:cNvPr id="21"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grpSp>
        <p:nvGrpSpPr>
          <p:cNvPr id="15" name="Group 14">
            <a:extLst>
              <a:ext uri="{FF2B5EF4-FFF2-40B4-BE49-F238E27FC236}">
                <a16:creationId xmlns:a16="http://schemas.microsoft.com/office/drawing/2014/main" id="{EFB1A3A5-2C56-4B26-82A5-707E44DCE17D}"/>
              </a:ext>
            </a:extLst>
          </p:cNvPr>
          <p:cNvGrpSpPr/>
          <p:nvPr userDrawn="1"/>
        </p:nvGrpSpPr>
        <p:grpSpPr>
          <a:xfrm flipH="1">
            <a:off x="10920264" y="1"/>
            <a:ext cx="1278109" cy="1258522"/>
            <a:chOff x="0" y="1"/>
            <a:chExt cx="991955" cy="976753"/>
          </a:xfrm>
        </p:grpSpPr>
        <p:sp>
          <p:nvSpPr>
            <p:cNvPr id="16" name="Rectangle 15">
              <a:extLst>
                <a:ext uri="{FF2B5EF4-FFF2-40B4-BE49-F238E27FC236}">
                  <a16:creationId xmlns:a16="http://schemas.microsoft.com/office/drawing/2014/main" id="{5392572F-CBF4-425A-831B-970D97F6919D}"/>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BEABAE46-AE89-41BD-A4F2-EF35FE0DA7F1}"/>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44817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F">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894"/>
            <a:ext cx="12202667" cy="6864893"/>
          </a:xfrm>
          <a:prstGeom prst="rect">
            <a:avLst/>
          </a:prstGeom>
        </p:spPr>
      </p:pic>
      <p:sp>
        <p:nvSpPr>
          <p:cNvPr id="11" name="Rectangle 10">
            <a:extLst>
              <a:ext uri="{FF2B5EF4-FFF2-40B4-BE49-F238E27FC236}">
                <a16:creationId xmlns:a16="http://schemas.microsoft.com/office/drawing/2014/main" id="{F0B9118B-C3DF-4E5B-B6BF-A53C142320FA}"/>
              </a:ext>
            </a:extLst>
          </p:cNvPr>
          <p:cNvSpPr/>
          <p:nvPr userDrawn="1"/>
        </p:nvSpPr>
        <p:spPr>
          <a:xfrm>
            <a:off x="0" y="8603"/>
            <a:ext cx="12188825" cy="685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panose="020B0604020202020204" pitchFamily="34" charset="0"/>
            </a:endParaRPr>
          </a:p>
        </p:txBody>
      </p:sp>
      <p:sp>
        <p:nvSpPr>
          <p:cNvPr id="20"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divider slide </a:t>
            </a:r>
            <a:br>
              <a:rPr lang="en-US" dirty="0"/>
            </a:br>
            <a:r>
              <a:rPr lang="en-US" dirty="0"/>
              <a:t>title goes here</a:t>
            </a:r>
          </a:p>
        </p:txBody>
      </p:sp>
      <p:sp>
        <p:nvSpPr>
          <p:cNvPr id="21"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spTree>
    <p:extLst>
      <p:ext uri="{BB962C8B-B14F-4D97-AF65-F5344CB8AC3E}">
        <p14:creationId xmlns:p14="http://schemas.microsoft.com/office/powerpoint/2010/main" val="110118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9" y="893"/>
            <a:ext cx="12186646" cy="6856213"/>
          </a:xfrm>
          <a:prstGeom prst="rect">
            <a:avLst/>
          </a:prstGeom>
        </p:spPr>
      </p:pic>
      <p:sp>
        <p:nvSpPr>
          <p:cNvPr id="13" name="Rectangle 12">
            <a:extLst>
              <a:ext uri="{FF2B5EF4-FFF2-40B4-BE49-F238E27FC236}">
                <a16:creationId xmlns:a16="http://schemas.microsoft.com/office/drawing/2014/main" id="{FDC4F7F7-D210-4ED7-8528-023F9010C56E}"/>
              </a:ext>
            </a:extLst>
          </p:cNvPr>
          <p:cNvSpPr/>
          <p:nvPr userDrawn="1"/>
        </p:nvSpPr>
        <p:spPr>
          <a:xfrm>
            <a:off x="0" y="8603"/>
            <a:ext cx="12188825" cy="685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panose="020B0604020202020204" pitchFamily="34" charset="0"/>
            </a:endParaRPr>
          </a:p>
        </p:txBody>
      </p:sp>
      <p:sp>
        <p:nvSpPr>
          <p:cNvPr id="15"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divider slide </a:t>
            </a:r>
            <a:br>
              <a:rPr lang="en-US" dirty="0"/>
            </a:br>
            <a:r>
              <a:rPr lang="en-US" dirty="0"/>
              <a:t>title goes here</a:t>
            </a:r>
          </a:p>
        </p:txBody>
      </p:sp>
      <p:sp>
        <p:nvSpPr>
          <p:cNvPr id="16"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spTree>
    <p:extLst>
      <p:ext uri="{BB962C8B-B14F-4D97-AF65-F5344CB8AC3E}">
        <p14:creationId xmlns:p14="http://schemas.microsoft.com/office/powerpoint/2010/main" val="2674227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Your title goes here</a:t>
            </a:r>
          </a:p>
        </p:txBody>
      </p:sp>
      <p:sp>
        <p:nvSpPr>
          <p:cNvPr id="3" name="Content Placeholder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10"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pic>
        <p:nvPicPr>
          <p:cNvPr id="8" name="Picture 7"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671515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and Conten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Your title goes here</a:t>
            </a:r>
          </a:p>
        </p:txBody>
      </p:sp>
      <p:sp>
        <p:nvSpPr>
          <p:cNvPr id="3" name="Content Placeholder 2"/>
          <p:cNvSpPr>
            <a:spLocks noGrp="1"/>
          </p:cNvSpPr>
          <p:nvPr>
            <p:ph sz="half" idx="1" hasCustomPrompt="1"/>
          </p:nvPr>
        </p:nvSpPr>
        <p:spPr>
          <a:xfrm>
            <a:off x="1104900" y="1861672"/>
            <a:ext cx="4886100" cy="4201388"/>
          </a:xfrm>
        </p:spPr>
        <p:txBody>
          <a:bodyPr>
            <a:normAutofit/>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30538" y="1861672"/>
            <a:ext cx="4886100" cy="4201388"/>
          </a:xfrm>
        </p:spPr>
        <p:txBody>
          <a:bodyPr>
            <a:normAutofit/>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10"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pic>
        <p:nvPicPr>
          <p:cNvPr id="13" name="Picture 12"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63104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Your title goes here</a:t>
            </a:r>
          </a:p>
        </p:txBody>
      </p:sp>
      <p:sp>
        <p:nvSpPr>
          <p:cNvPr id="3" name="Content Placeholder 2"/>
          <p:cNvSpPr>
            <a:spLocks noGrp="1"/>
          </p:cNvSpPr>
          <p:nvPr>
            <p:ph sz="half" idx="1" hasCustomPrompt="1"/>
          </p:nvPr>
        </p:nvSpPr>
        <p:spPr>
          <a:xfrm>
            <a:off x="1104900" y="1861672"/>
            <a:ext cx="4886100" cy="4201388"/>
          </a:xfrm>
        </p:spPr>
        <p:txBody>
          <a:bodyPr>
            <a:normAutofit/>
          </a:bodyPr>
          <a:lstStyle>
            <a:lvl1pPr>
              <a:defRPr sz="24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10" name="Picture Placeholder 9"/>
          <p:cNvSpPr>
            <a:spLocks noGrp="1"/>
          </p:cNvSpPr>
          <p:nvPr>
            <p:ph type="pic" sz="quarter" idx="10" hasCustomPrompt="1"/>
          </p:nvPr>
        </p:nvSpPr>
        <p:spPr>
          <a:xfrm>
            <a:off x="6156703" y="1862138"/>
            <a:ext cx="5060571" cy="3860565"/>
          </a:xfrm>
        </p:spPr>
        <p:txBody>
          <a:bodyPr/>
          <a:lstStyle>
            <a:lvl1pPr marL="0" indent="0">
              <a:buNone/>
              <a:defRPr baseline="0"/>
            </a:lvl1pPr>
          </a:lstStyle>
          <a:p>
            <a:r>
              <a:rPr lang="en-US" dirty="0"/>
              <a:t>To add photo, click on icon or drop file here.</a:t>
            </a:r>
          </a:p>
        </p:txBody>
      </p:sp>
      <p:sp>
        <p:nvSpPr>
          <p:cNvPr id="11"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pic>
        <p:nvPicPr>
          <p:cNvPr id="14" name="Picture 13"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21472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4900" y="1087966"/>
            <a:ext cx="10111738" cy="671151"/>
          </a:xfrm>
        </p:spPr>
        <p:txBody>
          <a:bodyPr/>
          <a:lstStyle>
            <a:lvl1pPr>
              <a:defRPr/>
            </a:lvl1pPr>
          </a:lstStyle>
          <a:p>
            <a:r>
              <a:rPr lang="en-US" dirty="0"/>
              <a:t>Agenda:</a:t>
            </a:r>
          </a:p>
        </p:txBody>
      </p:sp>
      <p:pic>
        <p:nvPicPr>
          <p:cNvPr id="7" name="Picture 6"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8"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sp>
        <p:nvSpPr>
          <p:cNvPr id="22" name="Text Placeholder 2"/>
          <p:cNvSpPr>
            <a:spLocks noGrp="1"/>
          </p:cNvSpPr>
          <p:nvPr>
            <p:ph type="body" idx="10" hasCustomPrompt="1"/>
          </p:nvPr>
        </p:nvSpPr>
        <p:spPr>
          <a:xfrm>
            <a:off x="1957503" y="2012075"/>
            <a:ext cx="9259135" cy="594359"/>
          </a:xfrm>
        </p:spPr>
        <p:txBody>
          <a:bodyPr tIns="0" bIns="45720" anchor="ctr"/>
          <a:lstStyle>
            <a:lvl1pPr marL="0" indent="0">
              <a:lnSpc>
                <a:spcPct val="100000"/>
              </a:lnSpc>
              <a:buNone/>
              <a:defRPr/>
            </a:lvl1pPr>
          </a:lstStyle>
          <a:p>
            <a:pPr lvl="0"/>
            <a:r>
              <a:rPr lang="en-US" dirty="0"/>
              <a:t>First agenda item</a:t>
            </a:r>
          </a:p>
        </p:txBody>
      </p:sp>
      <p:sp>
        <p:nvSpPr>
          <p:cNvPr id="24" name="Text Placeholder 2"/>
          <p:cNvSpPr>
            <a:spLocks noGrp="1" noChangeAspect="1"/>
          </p:cNvSpPr>
          <p:nvPr>
            <p:ph type="body" idx="12" hasCustomPrompt="1"/>
          </p:nvPr>
        </p:nvSpPr>
        <p:spPr>
          <a:xfrm>
            <a:off x="1229974" y="2012074"/>
            <a:ext cx="594360" cy="594360"/>
          </a:xfrm>
          <a:solidFill>
            <a:schemeClr val="accent6"/>
          </a:solidFill>
          <a:ln>
            <a:noFill/>
          </a:ln>
        </p:spPr>
        <p:txBody>
          <a:bodyPr tIns="0" anchor="ctr">
            <a:noAutofit/>
          </a:bodyPr>
          <a:lstStyle>
            <a:lvl1pPr marL="0" indent="0" algn="ctr">
              <a:lnSpc>
                <a:spcPct val="100000"/>
              </a:lnSpc>
              <a:buNone/>
              <a:defRPr sz="2400">
                <a:solidFill>
                  <a:schemeClr val="bg1"/>
                </a:solidFill>
              </a:defRPr>
            </a:lvl1pPr>
          </a:lstStyle>
          <a:p>
            <a:pPr lvl="0"/>
            <a:r>
              <a:rPr lang="en-US" dirty="0"/>
              <a:t>1</a:t>
            </a:r>
          </a:p>
        </p:txBody>
      </p:sp>
      <p:sp>
        <p:nvSpPr>
          <p:cNvPr id="33" name="Text Placeholder 2"/>
          <p:cNvSpPr>
            <a:spLocks noGrp="1"/>
          </p:cNvSpPr>
          <p:nvPr>
            <p:ph type="body" idx="13" hasCustomPrompt="1"/>
          </p:nvPr>
        </p:nvSpPr>
        <p:spPr>
          <a:xfrm>
            <a:off x="1957503" y="2786076"/>
            <a:ext cx="9259135" cy="594359"/>
          </a:xfrm>
        </p:spPr>
        <p:txBody>
          <a:bodyPr tIns="0" bIns="45720" anchor="ctr"/>
          <a:lstStyle>
            <a:lvl1pPr marL="0" indent="0">
              <a:lnSpc>
                <a:spcPct val="100000"/>
              </a:lnSpc>
              <a:buNone/>
              <a:defRPr/>
            </a:lvl1pPr>
          </a:lstStyle>
          <a:p>
            <a:pPr lvl="0"/>
            <a:r>
              <a:rPr lang="en-US" dirty="0"/>
              <a:t>Second agenda item</a:t>
            </a:r>
          </a:p>
        </p:txBody>
      </p:sp>
      <p:sp>
        <p:nvSpPr>
          <p:cNvPr id="34" name="Text Placeholder 2"/>
          <p:cNvSpPr>
            <a:spLocks noGrp="1" noChangeAspect="1"/>
          </p:cNvSpPr>
          <p:nvPr>
            <p:ph type="body" idx="14" hasCustomPrompt="1"/>
          </p:nvPr>
        </p:nvSpPr>
        <p:spPr>
          <a:xfrm>
            <a:off x="1229974" y="2786075"/>
            <a:ext cx="594360" cy="594360"/>
          </a:xfrm>
          <a:solidFill>
            <a:schemeClr val="accent6"/>
          </a:solidFill>
          <a:ln>
            <a:noFill/>
          </a:ln>
        </p:spPr>
        <p:txBody>
          <a:bodyPr tIns="0" anchor="ctr">
            <a:noAutofit/>
          </a:bodyPr>
          <a:lstStyle>
            <a:lvl1pPr marL="0" indent="0" algn="ctr">
              <a:lnSpc>
                <a:spcPct val="100000"/>
              </a:lnSpc>
              <a:buNone/>
              <a:defRPr sz="2400">
                <a:solidFill>
                  <a:schemeClr val="bg1"/>
                </a:solidFill>
              </a:defRPr>
            </a:lvl1pPr>
          </a:lstStyle>
          <a:p>
            <a:pPr lvl="0"/>
            <a:r>
              <a:rPr lang="en-US" dirty="0"/>
              <a:t>2</a:t>
            </a:r>
          </a:p>
        </p:txBody>
      </p:sp>
      <p:sp>
        <p:nvSpPr>
          <p:cNvPr id="35" name="Text Placeholder 2"/>
          <p:cNvSpPr>
            <a:spLocks noGrp="1"/>
          </p:cNvSpPr>
          <p:nvPr>
            <p:ph type="body" idx="15" hasCustomPrompt="1"/>
          </p:nvPr>
        </p:nvSpPr>
        <p:spPr>
          <a:xfrm>
            <a:off x="1957503" y="3560077"/>
            <a:ext cx="9259135" cy="594359"/>
          </a:xfrm>
        </p:spPr>
        <p:txBody>
          <a:bodyPr tIns="0" bIns="45720" anchor="ctr"/>
          <a:lstStyle>
            <a:lvl1pPr marL="0" indent="0">
              <a:lnSpc>
                <a:spcPct val="100000"/>
              </a:lnSpc>
              <a:buNone/>
              <a:defRPr/>
            </a:lvl1pPr>
          </a:lstStyle>
          <a:p>
            <a:pPr lvl="0"/>
            <a:r>
              <a:rPr lang="en-US" dirty="0"/>
              <a:t>Third agenda item</a:t>
            </a:r>
          </a:p>
        </p:txBody>
      </p:sp>
      <p:sp>
        <p:nvSpPr>
          <p:cNvPr id="36" name="Text Placeholder 2"/>
          <p:cNvSpPr>
            <a:spLocks noGrp="1" noChangeAspect="1"/>
          </p:cNvSpPr>
          <p:nvPr>
            <p:ph type="body" idx="16" hasCustomPrompt="1"/>
          </p:nvPr>
        </p:nvSpPr>
        <p:spPr>
          <a:xfrm>
            <a:off x="1229974" y="3560076"/>
            <a:ext cx="594360" cy="594360"/>
          </a:xfrm>
          <a:solidFill>
            <a:schemeClr val="accent6"/>
          </a:solidFill>
          <a:ln>
            <a:noFill/>
          </a:ln>
        </p:spPr>
        <p:txBody>
          <a:bodyPr tIns="0" anchor="ctr">
            <a:noAutofit/>
          </a:bodyPr>
          <a:lstStyle>
            <a:lvl1pPr marL="0" indent="0" algn="ctr">
              <a:lnSpc>
                <a:spcPct val="100000"/>
              </a:lnSpc>
              <a:buNone/>
              <a:defRPr sz="2400">
                <a:solidFill>
                  <a:schemeClr val="bg1"/>
                </a:solidFill>
              </a:defRPr>
            </a:lvl1pPr>
          </a:lstStyle>
          <a:p>
            <a:pPr lvl="0"/>
            <a:r>
              <a:rPr lang="en-US" dirty="0"/>
              <a:t>3</a:t>
            </a:r>
          </a:p>
        </p:txBody>
      </p:sp>
      <p:sp>
        <p:nvSpPr>
          <p:cNvPr id="37" name="Text Placeholder 2"/>
          <p:cNvSpPr>
            <a:spLocks noGrp="1"/>
          </p:cNvSpPr>
          <p:nvPr>
            <p:ph type="body" idx="17" hasCustomPrompt="1"/>
          </p:nvPr>
        </p:nvSpPr>
        <p:spPr>
          <a:xfrm>
            <a:off x="1957503" y="4334078"/>
            <a:ext cx="9259135" cy="594359"/>
          </a:xfrm>
        </p:spPr>
        <p:txBody>
          <a:bodyPr tIns="0" bIns="45720" anchor="ctr"/>
          <a:lstStyle>
            <a:lvl1pPr marL="0" indent="0">
              <a:lnSpc>
                <a:spcPct val="100000"/>
              </a:lnSpc>
              <a:buNone/>
              <a:defRPr/>
            </a:lvl1pPr>
          </a:lstStyle>
          <a:p>
            <a:pPr lvl="0"/>
            <a:r>
              <a:rPr lang="en-US" dirty="0"/>
              <a:t>Fourth agenda item</a:t>
            </a:r>
          </a:p>
        </p:txBody>
      </p:sp>
      <p:sp>
        <p:nvSpPr>
          <p:cNvPr id="38" name="Text Placeholder 2"/>
          <p:cNvSpPr>
            <a:spLocks noGrp="1" noChangeAspect="1"/>
          </p:cNvSpPr>
          <p:nvPr>
            <p:ph type="body" idx="18" hasCustomPrompt="1"/>
          </p:nvPr>
        </p:nvSpPr>
        <p:spPr>
          <a:xfrm>
            <a:off x="1229974" y="4334077"/>
            <a:ext cx="594360" cy="594360"/>
          </a:xfrm>
          <a:solidFill>
            <a:schemeClr val="accent6"/>
          </a:solidFill>
          <a:ln>
            <a:noFill/>
          </a:ln>
        </p:spPr>
        <p:txBody>
          <a:bodyPr tIns="0" anchor="ctr">
            <a:noAutofit/>
          </a:bodyPr>
          <a:lstStyle>
            <a:lvl1pPr marL="0" indent="0" algn="ctr">
              <a:lnSpc>
                <a:spcPct val="100000"/>
              </a:lnSpc>
              <a:buNone/>
              <a:defRPr sz="2400">
                <a:solidFill>
                  <a:schemeClr val="bg1"/>
                </a:solidFill>
              </a:defRPr>
            </a:lvl1pPr>
          </a:lstStyle>
          <a:p>
            <a:pPr lvl="0"/>
            <a:r>
              <a:rPr lang="en-US" dirty="0"/>
              <a:t>4</a:t>
            </a:r>
          </a:p>
        </p:txBody>
      </p:sp>
      <p:sp>
        <p:nvSpPr>
          <p:cNvPr id="39" name="Text Placeholder 2"/>
          <p:cNvSpPr>
            <a:spLocks noGrp="1"/>
          </p:cNvSpPr>
          <p:nvPr>
            <p:ph type="body" idx="19" hasCustomPrompt="1"/>
          </p:nvPr>
        </p:nvSpPr>
        <p:spPr>
          <a:xfrm>
            <a:off x="1957503" y="5108079"/>
            <a:ext cx="9259135" cy="594359"/>
          </a:xfrm>
        </p:spPr>
        <p:txBody>
          <a:bodyPr tIns="0" bIns="45720" anchor="ctr"/>
          <a:lstStyle>
            <a:lvl1pPr marL="0" indent="0">
              <a:lnSpc>
                <a:spcPct val="100000"/>
              </a:lnSpc>
              <a:buNone/>
              <a:defRPr/>
            </a:lvl1pPr>
          </a:lstStyle>
          <a:p>
            <a:pPr lvl="0"/>
            <a:r>
              <a:rPr lang="en-US" dirty="0"/>
              <a:t>Fifth agenda item</a:t>
            </a:r>
          </a:p>
        </p:txBody>
      </p:sp>
      <p:sp>
        <p:nvSpPr>
          <p:cNvPr id="40" name="Text Placeholder 2"/>
          <p:cNvSpPr>
            <a:spLocks noGrp="1" noChangeAspect="1"/>
          </p:cNvSpPr>
          <p:nvPr>
            <p:ph type="body" idx="20" hasCustomPrompt="1"/>
          </p:nvPr>
        </p:nvSpPr>
        <p:spPr>
          <a:xfrm>
            <a:off x="1229974" y="5108078"/>
            <a:ext cx="594360" cy="594360"/>
          </a:xfrm>
          <a:solidFill>
            <a:schemeClr val="accent6"/>
          </a:solidFill>
          <a:ln>
            <a:noFill/>
          </a:ln>
        </p:spPr>
        <p:txBody>
          <a:bodyPr tIns="0" anchor="ctr">
            <a:noAutofit/>
          </a:bodyPr>
          <a:lstStyle>
            <a:lvl1pPr marL="0" indent="0" algn="ctr">
              <a:lnSpc>
                <a:spcPct val="100000"/>
              </a:lnSpc>
              <a:buNone/>
              <a:defRPr sz="2400">
                <a:solidFill>
                  <a:schemeClr val="bg1"/>
                </a:solidFill>
              </a:defRPr>
            </a:lvl1pPr>
          </a:lstStyle>
          <a:p>
            <a:pPr lvl="0"/>
            <a:r>
              <a:rPr lang="en-US" dirty="0"/>
              <a:t>5</a:t>
            </a:r>
          </a:p>
        </p:txBody>
      </p:sp>
      <p:pic>
        <p:nvPicPr>
          <p:cNvPr id="17" name="Picture 16"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271947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Your title goes here</a:t>
            </a:r>
          </a:p>
        </p:txBody>
      </p:sp>
      <p:pic>
        <p:nvPicPr>
          <p:cNvPr id="7" name="Picture 6"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8"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pic>
        <p:nvPicPr>
          <p:cNvPr id="11" name="Picture 10"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3993614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CBC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
        <p:nvSpPr>
          <p:cNvPr id="7"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pic>
        <p:nvPicPr>
          <p:cNvPr id="10" name="Picture 9" descr="CBC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888" y="5893064"/>
            <a:ext cx="1977571" cy="843275"/>
          </a:xfrm>
          <a:prstGeom prst="rect">
            <a:avLst/>
          </a:prstGeom>
        </p:spPr>
      </p:pic>
    </p:spTree>
    <p:extLst>
      <p:ext uri="{BB962C8B-B14F-4D97-AF65-F5344CB8AC3E}">
        <p14:creationId xmlns:p14="http://schemas.microsoft.com/office/powerpoint/2010/main" val="321170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C">
    <p:spTree>
      <p:nvGrpSpPr>
        <p:cNvPr id="1" name=""/>
        <p:cNvGrpSpPr/>
        <p:nvPr/>
      </p:nvGrpSpPr>
      <p:grpSpPr>
        <a:xfrm>
          <a:off x="0" y="0"/>
          <a:ext cx="0" cy="0"/>
          <a:chOff x="0" y="0"/>
          <a:chExt cx="0" cy="0"/>
        </a:xfrm>
      </p:grpSpPr>
      <p:pic>
        <p:nvPicPr>
          <p:cNvPr id="19" name="Picture 18" descr="Blue_TonalGlow_master.jpeg">
            <a:extLst>
              <a:ext uri="{FF2B5EF4-FFF2-40B4-BE49-F238E27FC236}">
                <a16:creationId xmlns:a16="http://schemas.microsoft.com/office/drawing/2014/main" id="{39BB219C-805F-48EE-8CA9-F4DD6C4ADBC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1" y="0"/>
            <a:ext cx="12188825" cy="6858000"/>
          </a:xfrm>
          <a:prstGeom prst="rect">
            <a:avLst/>
          </a:prstGeom>
        </p:spPr>
      </p:pic>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15"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goes here</a:t>
            </a:r>
          </a:p>
        </p:txBody>
      </p:sp>
      <p:sp>
        <p:nvSpPr>
          <p:cNvPr id="16"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spTree>
    <p:extLst>
      <p:ext uri="{BB962C8B-B14F-4D97-AF65-F5344CB8AC3E}">
        <p14:creationId xmlns:p14="http://schemas.microsoft.com/office/powerpoint/2010/main" val="188900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9" y="893"/>
            <a:ext cx="12186646" cy="6856213"/>
          </a:xfrm>
          <a:prstGeom prst="rect">
            <a:avLst/>
          </a:prstGeom>
        </p:spPr>
      </p:pic>
      <p:sp>
        <p:nvSpPr>
          <p:cNvPr id="18" name="Rectangle 17"/>
          <p:cNvSpPr/>
          <p:nvPr userDrawn="1"/>
        </p:nvSpPr>
        <p:spPr>
          <a:xfrm>
            <a:off x="0" y="0"/>
            <a:ext cx="6590304" cy="4445100"/>
          </a:xfrm>
          <a:prstGeom prst="rect">
            <a:avLst/>
          </a:prstGeom>
          <a:gradFill flip="none" rotWithShape="1">
            <a:gsLst>
              <a:gs pos="0">
                <a:srgbClr val="3C3E2E"/>
              </a:gs>
              <a:gs pos="59000">
                <a:srgbClr val="3C3E2E">
                  <a:alpha val="0"/>
                </a:srgb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Rectangle 5"/>
          <p:cNvSpPr/>
          <p:nvPr userDrawn="1"/>
        </p:nvSpPr>
        <p:spPr>
          <a:xfrm>
            <a:off x="0" y="894"/>
            <a:ext cx="7741910" cy="6857106"/>
          </a:xfrm>
          <a:prstGeom prst="rect">
            <a:avLst/>
          </a:prstGeom>
          <a:gradFill flip="none" rotWithShape="1">
            <a:gsLst>
              <a:gs pos="0">
                <a:schemeClr val="tx1">
                  <a:alpha val="25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15"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goes here</a:t>
            </a:r>
          </a:p>
        </p:txBody>
      </p:sp>
      <p:sp>
        <p:nvSpPr>
          <p:cNvPr id="16"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grpSp>
        <p:nvGrpSpPr>
          <p:cNvPr id="13" name="Group 12">
            <a:extLst>
              <a:ext uri="{FF2B5EF4-FFF2-40B4-BE49-F238E27FC236}">
                <a16:creationId xmlns:a16="http://schemas.microsoft.com/office/drawing/2014/main" id="{6095AE56-B169-47F1-879C-46E431D63C58}"/>
              </a:ext>
            </a:extLst>
          </p:cNvPr>
          <p:cNvGrpSpPr/>
          <p:nvPr userDrawn="1"/>
        </p:nvGrpSpPr>
        <p:grpSpPr>
          <a:xfrm flipH="1">
            <a:off x="10920264" y="1"/>
            <a:ext cx="1278109" cy="1258522"/>
            <a:chOff x="0" y="1"/>
            <a:chExt cx="991955" cy="976753"/>
          </a:xfrm>
        </p:grpSpPr>
        <p:sp>
          <p:nvSpPr>
            <p:cNvPr id="14" name="Rectangle 13">
              <a:extLst>
                <a:ext uri="{FF2B5EF4-FFF2-40B4-BE49-F238E27FC236}">
                  <a16:creationId xmlns:a16="http://schemas.microsoft.com/office/drawing/2014/main" id="{388F3373-A5B9-45B9-B985-5AECC1ED4D46}"/>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9" name="Rectangle 18">
              <a:extLst>
                <a:ext uri="{FF2B5EF4-FFF2-40B4-BE49-F238E27FC236}">
                  <a16:creationId xmlns:a16="http://schemas.microsoft.com/office/drawing/2014/main" id="{CE910716-756D-48D9-A2B7-E4922D97BAB5}"/>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64662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0"/>
            <a:ext cx="12188828" cy="6857106"/>
          </a:xfrm>
          <a:prstGeom prst="rect">
            <a:avLst/>
          </a:prstGeom>
        </p:spPr>
      </p:pic>
      <p:sp>
        <p:nvSpPr>
          <p:cNvPr id="19" name="Rectangle 18"/>
          <p:cNvSpPr/>
          <p:nvPr userDrawn="1"/>
        </p:nvSpPr>
        <p:spPr>
          <a:xfrm>
            <a:off x="-2" y="-99645"/>
            <a:ext cx="8401315" cy="6957646"/>
          </a:xfrm>
          <a:prstGeom prst="rect">
            <a:avLst/>
          </a:prstGeom>
          <a:gradFill flip="none" rotWithShape="1">
            <a:gsLst>
              <a:gs pos="0">
                <a:schemeClr val="bg1">
                  <a:alpha val="86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solidFill>
                <a:latin typeface="Arial"/>
                <a:cs typeface="Arial"/>
              </a:defRPr>
            </a:lvl1pPr>
          </a:lstStyle>
          <a:p>
            <a:r>
              <a:rPr lang="en-US" dirty="0"/>
              <a:t>Capital Blue Cross is an Independent Licensee of the Blue Cross Blue Shield Association.</a:t>
            </a:r>
          </a:p>
        </p:txBody>
      </p:sp>
      <p:pic>
        <p:nvPicPr>
          <p:cNvPr id="10" name="Picture 9" descr="CB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1" cy="1263639"/>
          </a:xfrm>
          <a:prstGeom prst="rect">
            <a:avLst/>
          </a:prstGeom>
        </p:spPr>
      </p:pic>
      <p:sp>
        <p:nvSpPr>
          <p:cNvPr id="21"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tx2"/>
                </a:solidFill>
              </a:defRPr>
            </a:lvl1pPr>
          </a:lstStyle>
          <a:p>
            <a:r>
              <a:rPr lang="en-US" dirty="0"/>
              <a:t>Your title </a:t>
            </a:r>
            <a:br>
              <a:rPr lang="en-US" dirty="0"/>
            </a:br>
            <a:r>
              <a:rPr lang="en-US" dirty="0"/>
              <a:t>goes here</a:t>
            </a:r>
          </a:p>
        </p:txBody>
      </p:sp>
      <p:sp>
        <p:nvSpPr>
          <p:cNvPr id="22"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rgbClr val="000000"/>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grpSp>
        <p:nvGrpSpPr>
          <p:cNvPr id="15" name="Group 14">
            <a:extLst>
              <a:ext uri="{FF2B5EF4-FFF2-40B4-BE49-F238E27FC236}">
                <a16:creationId xmlns:a16="http://schemas.microsoft.com/office/drawing/2014/main" id="{52A7869B-8BD0-406E-9251-5150969B5781}"/>
              </a:ext>
            </a:extLst>
          </p:cNvPr>
          <p:cNvGrpSpPr/>
          <p:nvPr userDrawn="1"/>
        </p:nvGrpSpPr>
        <p:grpSpPr>
          <a:xfrm flipH="1">
            <a:off x="10920264" y="1"/>
            <a:ext cx="1278109" cy="1258522"/>
            <a:chOff x="0" y="1"/>
            <a:chExt cx="991955" cy="976753"/>
          </a:xfrm>
        </p:grpSpPr>
        <p:sp>
          <p:nvSpPr>
            <p:cNvPr id="16" name="Rectangle 15">
              <a:extLst>
                <a:ext uri="{FF2B5EF4-FFF2-40B4-BE49-F238E27FC236}">
                  <a16:creationId xmlns:a16="http://schemas.microsoft.com/office/drawing/2014/main" id="{6213D58C-4541-422B-BB84-749E4DA4E39C}"/>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5707A17B-3DCD-412F-9154-B8B83E0DE42B}"/>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49296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1B4B0A-E85D-41A1-BE83-423E4ABA08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88825" cy="6857999"/>
          </a:xfrm>
          <a:prstGeom prst="rect">
            <a:avLst/>
          </a:prstGeom>
        </p:spPr>
      </p:pic>
      <p:sp>
        <p:nvSpPr>
          <p:cNvPr id="13" name="Rectangle 12">
            <a:extLst>
              <a:ext uri="{FF2B5EF4-FFF2-40B4-BE49-F238E27FC236}">
                <a16:creationId xmlns:a16="http://schemas.microsoft.com/office/drawing/2014/main" id="{480F54DD-AA80-43AC-9E7B-4C82E6962E3A}"/>
              </a:ext>
            </a:extLst>
          </p:cNvPr>
          <p:cNvSpPr/>
          <p:nvPr userDrawn="1"/>
        </p:nvSpPr>
        <p:spPr>
          <a:xfrm rot="16200000">
            <a:off x="5256214" y="-74613"/>
            <a:ext cx="1676400" cy="12188826"/>
          </a:xfrm>
          <a:prstGeom prst="rect">
            <a:avLst/>
          </a:prstGeom>
          <a:gradFill flip="none" rotWithShape="1">
            <a:gsLst>
              <a:gs pos="0">
                <a:schemeClr val="tx1">
                  <a:alpha val="60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bg1"/>
                </a:solidFill>
                <a:latin typeface="Arial"/>
                <a:cs typeface="Arial"/>
              </a:defRPr>
            </a:lvl1pPr>
          </a:lstStyle>
          <a:p>
            <a:r>
              <a:rPr lang="en-US" dirty="0"/>
              <a:t>Capital Blue Cross is an Independent Licensee of the Blue Cross Blue Shield Association.</a:t>
            </a:r>
          </a:p>
        </p:txBody>
      </p:sp>
      <p:pic>
        <p:nvPicPr>
          <p:cNvPr id="10" name="Picture 9" descr="CB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1" cy="1263639"/>
          </a:xfrm>
          <a:prstGeom prst="rect">
            <a:avLst/>
          </a:prstGeom>
        </p:spPr>
      </p:pic>
      <p:sp>
        <p:nvSpPr>
          <p:cNvPr id="21" name="Title 1"/>
          <p:cNvSpPr>
            <a:spLocks noGrp="1"/>
          </p:cNvSpPr>
          <p:nvPr>
            <p:ph type="ctrTitle" hasCustomPrompt="1"/>
          </p:nvPr>
        </p:nvSpPr>
        <p:spPr>
          <a:xfrm>
            <a:off x="1104900" y="2417495"/>
            <a:ext cx="5855491" cy="1356286"/>
          </a:xfrm>
        </p:spPr>
        <p:txBody>
          <a:bodyPr anchor="b" anchorCtr="0">
            <a:normAutofit/>
          </a:bodyPr>
          <a:lstStyle>
            <a:lvl1pPr algn="l">
              <a:lnSpc>
                <a:spcPct val="90000"/>
              </a:lnSpc>
              <a:defRPr sz="4000">
                <a:solidFill>
                  <a:schemeClr val="tx2"/>
                </a:solidFill>
              </a:defRPr>
            </a:lvl1pPr>
          </a:lstStyle>
          <a:p>
            <a:r>
              <a:rPr lang="en-US" dirty="0"/>
              <a:t>Title goes here</a:t>
            </a:r>
          </a:p>
        </p:txBody>
      </p:sp>
      <p:sp>
        <p:nvSpPr>
          <p:cNvPr id="22"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grpSp>
        <p:nvGrpSpPr>
          <p:cNvPr id="26" name="Group 25"/>
          <p:cNvGrpSpPr/>
          <p:nvPr userDrawn="1"/>
        </p:nvGrpSpPr>
        <p:grpSpPr>
          <a:xfrm flipH="1">
            <a:off x="10920264" y="1"/>
            <a:ext cx="1278109" cy="1258522"/>
            <a:chOff x="0" y="1"/>
            <a:chExt cx="991955" cy="976753"/>
          </a:xfrm>
        </p:grpSpPr>
        <p:sp>
          <p:nvSpPr>
            <p:cNvPr id="27" name="Rectangle 26"/>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28" name="Rectangle 27"/>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306808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85FF25-B26B-4455-A8BC-6EB44AD6FB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88826" cy="6857106"/>
          </a:xfrm>
          <a:prstGeom prst="rect">
            <a:avLst/>
          </a:prstGeom>
        </p:spPr>
      </p:pic>
      <p:sp>
        <p:nvSpPr>
          <p:cNvPr id="19" name="Rectangle 18"/>
          <p:cNvSpPr/>
          <p:nvPr userDrawn="1"/>
        </p:nvSpPr>
        <p:spPr>
          <a:xfrm>
            <a:off x="-2" y="-140677"/>
            <a:ext cx="8401315" cy="6998677"/>
          </a:xfrm>
          <a:prstGeom prst="rect">
            <a:avLst/>
          </a:prstGeom>
          <a:gradFill flip="none" rotWithShape="1">
            <a:gsLst>
              <a:gs pos="0">
                <a:schemeClr val="bg1">
                  <a:alpha val="86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solidFill>
                <a:latin typeface="Arial"/>
                <a:cs typeface="Arial"/>
              </a:defRPr>
            </a:lvl1pPr>
          </a:lstStyle>
          <a:p>
            <a:r>
              <a:rPr lang="en-US" dirty="0"/>
              <a:t>Capital Blue Cross is an Independent Licensee of the Blue Cross Blue Shield Association.</a:t>
            </a:r>
          </a:p>
        </p:txBody>
      </p:sp>
      <p:pic>
        <p:nvPicPr>
          <p:cNvPr id="10" name="Picture 9" descr="CB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1" cy="1263639"/>
          </a:xfrm>
          <a:prstGeom prst="rect">
            <a:avLst/>
          </a:prstGeom>
        </p:spPr>
      </p:pic>
      <p:sp>
        <p:nvSpPr>
          <p:cNvPr id="21"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tx2"/>
                </a:solidFill>
              </a:defRPr>
            </a:lvl1pPr>
          </a:lstStyle>
          <a:p>
            <a:r>
              <a:rPr lang="en-US" dirty="0"/>
              <a:t>Your title </a:t>
            </a:r>
            <a:br>
              <a:rPr lang="en-US" dirty="0"/>
            </a:br>
            <a:r>
              <a:rPr lang="en-US" dirty="0"/>
              <a:t>goes here</a:t>
            </a:r>
          </a:p>
        </p:txBody>
      </p:sp>
      <p:sp>
        <p:nvSpPr>
          <p:cNvPr id="22"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rgbClr val="000000"/>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grpSp>
        <p:nvGrpSpPr>
          <p:cNvPr id="16" name="Group 15">
            <a:extLst>
              <a:ext uri="{FF2B5EF4-FFF2-40B4-BE49-F238E27FC236}">
                <a16:creationId xmlns:a16="http://schemas.microsoft.com/office/drawing/2014/main" id="{8F053980-D23F-47C6-AF07-964C2A4F288C}"/>
              </a:ext>
            </a:extLst>
          </p:cNvPr>
          <p:cNvGrpSpPr/>
          <p:nvPr userDrawn="1"/>
        </p:nvGrpSpPr>
        <p:grpSpPr>
          <a:xfrm flipH="1">
            <a:off x="10920264" y="1"/>
            <a:ext cx="1278109" cy="1258522"/>
            <a:chOff x="0" y="1"/>
            <a:chExt cx="991955" cy="976753"/>
          </a:xfrm>
        </p:grpSpPr>
        <p:sp>
          <p:nvSpPr>
            <p:cNvPr id="17" name="Rectangle 16">
              <a:extLst>
                <a:ext uri="{FF2B5EF4-FFF2-40B4-BE49-F238E27FC236}">
                  <a16:creationId xmlns:a16="http://schemas.microsoft.com/office/drawing/2014/main" id="{ED5EDC69-16EA-49E3-BA5A-1445079C04F0}"/>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29DFD9C4-BA8F-470A-B06D-15387D360E45}"/>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14177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A2A249C-2DAE-49E3-92EE-B86CD12995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895"/>
            <a:ext cx="12188828" cy="6857106"/>
          </a:xfrm>
          <a:prstGeom prst="rect">
            <a:avLst/>
          </a:prstGeom>
        </p:spPr>
      </p:pic>
      <p:sp>
        <p:nvSpPr>
          <p:cNvPr id="19" name="Rectangle 18"/>
          <p:cNvSpPr/>
          <p:nvPr userDrawn="1"/>
        </p:nvSpPr>
        <p:spPr>
          <a:xfrm>
            <a:off x="-2" y="-123092"/>
            <a:ext cx="9080502" cy="6981092"/>
          </a:xfrm>
          <a:prstGeom prst="rect">
            <a:avLst/>
          </a:prstGeom>
          <a:gradFill flip="none" rotWithShape="1">
            <a:gsLst>
              <a:gs pos="0">
                <a:schemeClr val="bg1">
                  <a:alpha val="95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solidFill>
                <a:latin typeface="Arial"/>
                <a:cs typeface="Arial"/>
              </a:defRPr>
            </a:lvl1pPr>
          </a:lstStyle>
          <a:p>
            <a:r>
              <a:rPr lang="en-US" dirty="0"/>
              <a:t>Capital Blue Cross is an Independent Licensee of the Blue Cross Blue Shield Association.</a:t>
            </a:r>
          </a:p>
        </p:txBody>
      </p:sp>
      <p:pic>
        <p:nvPicPr>
          <p:cNvPr id="10" name="Picture 9" descr="CBC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1" cy="1263639"/>
          </a:xfrm>
          <a:prstGeom prst="rect">
            <a:avLst/>
          </a:prstGeom>
        </p:spPr>
      </p:pic>
      <p:sp>
        <p:nvSpPr>
          <p:cNvPr id="21"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tx2"/>
                </a:solidFill>
              </a:defRPr>
            </a:lvl1pPr>
          </a:lstStyle>
          <a:p>
            <a:r>
              <a:rPr lang="en-US" dirty="0"/>
              <a:t>Your title </a:t>
            </a:r>
            <a:br>
              <a:rPr lang="en-US" dirty="0"/>
            </a:br>
            <a:r>
              <a:rPr lang="en-US" dirty="0"/>
              <a:t>goes here</a:t>
            </a:r>
          </a:p>
        </p:txBody>
      </p:sp>
      <p:sp>
        <p:nvSpPr>
          <p:cNvPr id="22"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rgbClr val="000000"/>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grpSp>
        <p:nvGrpSpPr>
          <p:cNvPr id="15" name="Group 14">
            <a:extLst>
              <a:ext uri="{FF2B5EF4-FFF2-40B4-BE49-F238E27FC236}">
                <a16:creationId xmlns:a16="http://schemas.microsoft.com/office/drawing/2014/main" id="{B011921D-CCC9-412C-BFD6-43218E678C48}"/>
              </a:ext>
            </a:extLst>
          </p:cNvPr>
          <p:cNvGrpSpPr/>
          <p:nvPr userDrawn="1"/>
        </p:nvGrpSpPr>
        <p:grpSpPr>
          <a:xfrm flipH="1">
            <a:off x="10920264" y="1"/>
            <a:ext cx="1278109" cy="1258522"/>
            <a:chOff x="0" y="1"/>
            <a:chExt cx="991955" cy="976753"/>
          </a:xfrm>
        </p:grpSpPr>
        <p:sp>
          <p:nvSpPr>
            <p:cNvPr id="17" name="Rectangle 16">
              <a:extLst>
                <a:ext uri="{FF2B5EF4-FFF2-40B4-BE49-F238E27FC236}">
                  <a16:creationId xmlns:a16="http://schemas.microsoft.com/office/drawing/2014/main" id="{127DC1ED-279A-4AF2-BDEB-5656B583F5FB}"/>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8" name="Rectangle 17">
              <a:extLst>
                <a:ext uri="{FF2B5EF4-FFF2-40B4-BE49-F238E27FC236}">
                  <a16:creationId xmlns:a16="http://schemas.microsoft.com/office/drawing/2014/main" id="{BC44B17B-C239-496D-BEC4-43CF3F735FD9}"/>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35753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F">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11807"/>
            <a:ext cx="12188828" cy="6914355"/>
          </a:xfrm>
          <a:prstGeom prst="rect">
            <a:avLst/>
          </a:prstGeom>
        </p:spPr>
      </p:pic>
      <p:sp>
        <p:nvSpPr>
          <p:cNvPr id="19" name="Rectangle 18"/>
          <p:cNvSpPr/>
          <p:nvPr userDrawn="1"/>
        </p:nvSpPr>
        <p:spPr>
          <a:xfrm>
            <a:off x="-1" y="-11806"/>
            <a:ext cx="7741910" cy="6914354"/>
          </a:xfrm>
          <a:prstGeom prst="rect">
            <a:avLst/>
          </a:prstGeom>
          <a:gradFill flip="none" rotWithShape="1">
            <a:gsLst>
              <a:gs pos="0">
                <a:schemeClr val="tx1">
                  <a:alpha val="60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20"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goes here</a:t>
            </a:r>
          </a:p>
        </p:txBody>
      </p:sp>
      <p:sp>
        <p:nvSpPr>
          <p:cNvPr id="21"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grpSp>
        <p:nvGrpSpPr>
          <p:cNvPr id="15" name="Group 14">
            <a:extLst>
              <a:ext uri="{FF2B5EF4-FFF2-40B4-BE49-F238E27FC236}">
                <a16:creationId xmlns:a16="http://schemas.microsoft.com/office/drawing/2014/main" id="{B1C63BC5-CFCE-48CA-A188-0E6F68E775CA}"/>
              </a:ext>
            </a:extLst>
          </p:cNvPr>
          <p:cNvGrpSpPr/>
          <p:nvPr userDrawn="1"/>
        </p:nvGrpSpPr>
        <p:grpSpPr>
          <a:xfrm flipH="1">
            <a:off x="10920264" y="1"/>
            <a:ext cx="1278109" cy="1258522"/>
            <a:chOff x="0" y="1"/>
            <a:chExt cx="991955" cy="976753"/>
          </a:xfrm>
        </p:grpSpPr>
        <p:sp>
          <p:nvSpPr>
            <p:cNvPr id="16" name="Rectangle 15">
              <a:extLst>
                <a:ext uri="{FF2B5EF4-FFF2-40B4-BE49-F238E27FC236}">
                  <a16:creationId xmlns:a16="http://schemas.microsoft.com/office/drawing/2014/main" id="{8D67DD3C-0CD2-4340-A353-A833CD1D9216}"/>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C1ADA8F1-BD50-49DF-BC41-17F2F386BF03}"/>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208432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F">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894"/>
            <a:ext cx="12188825" cy="6856212"/>
          </a:xfrm>
          <a:prstGeom prst="rect">
            <a:avLst/>
          </a:prstGeom>
        </p:spPr>
      </p:pic>
      <p:sp>
        <p:nvSpPr>
          <p:cNvPr id="19" name="Rectangle 18"/>
          <p:cNvSpPr/>
          <p:nvPr userDrawn="1"/>
        </p:nvSpPr>
        <p:spPr>
          <a:xfrm>
            <a:off x="-1" y="894"/>
            <a:ext cx="7741910" cy="6857106"/>
          </a:xfrm>
          <a:prstGeom prst="rect">
            <a:avLst/>
          </a:prstGeom>
          <a:gradFill flip="none" rotWithShape="1">
            <a:gsLst>
              <a:gs pos="0">
                <a:schemeClr val="tx1">
                  <a:alpha val="50000"/>
                </a:schemeClr>
              </a:gs>
              <a:gs pos="100000">
                <a:schemeClr val="tx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r>
              <a:rPr lang="en-US" dirty="0"/>
              <a:t>Capital Blue Cross is an Independent Licensee of the Blue Cross Blue Shield Association.</a:t>
            </a:r>
          </a:p>
        </p:txBody>
      </p:sp>
      <p:sp>
        <p:nvSpPr>
          <p:cNvPr id="20" name="Title 1"/>
          <p:cNvSpPr>
            <a:spLocks noGrp="1"/>
          </p:cNvSpPr>
          <p:nvPr>
            <p:ph type="ctrTitle" hasCustomPrompt="1"/>
          </p:nvPr>
        </p:nvSpPr>
        <p:spPr>
          <a:xfrm>
            <a:off x="1104900" y="3156047"/>
            <a:ext cx="5855491" cy="1356286"/>
          </a:xfrm>
        </p:spPr>
        <p:txBody>
          <a:bodyPr anchor="b" anchorCtr="0">
            <a:normAutofit/>
          </a:bodyPr>
          <a:lstStyle>
            <a:lvl1pPr algn="l">
              <a:lnSpc>
                <a:spcPct val="90000"/>
              </a:lnSpc>
              <a:defRPr sz="4000">
                <a:solidFill>
                  <a:schemeClr val="bg1"/>
                </a:solidFill>
              </a:defRPr>
            </a:lvl1pPr>
          </a:lstStyle>
          <a:p>
            <a:r>
              <a:rPr lang="en-US" dirty="0"/>
              <a:t>Your title goes here</a:t>
            </a:r>
          </a:p>
        </p:txBody>
      </p:sp>
      <p:sp>
        <p:nvSpPr>
          <p:cNvPr id="21" name="Subtitle 2"/>
          <p:cNvSpPr>
            <a:spLocks noGrp="1"/>
          </p:cNvSpPr>
          <p:nvPr>
            <p:ph type="subTitle" idx="1" hasCustomPrompt="1"/>
          </p:nvPr>
        </p:nvSpPr>
        <p:spPr>
          <a:xfrm>
            <a:off x="1104898" y="4580524"/>
            <a:ext cx="5855493" cy="1051954"/>
          </a:xfrm>
        </p:spPr>
        <p:txBody>
          <a:bodyPr>
            <a:normAutofit/>
          </a:bodyPr>
          <a:lstStyle>
            <a:lvl1pPr marL="0" indent="0" algn="l">
              <a:buNone/>
              <a:defRPr sz="2800">
                <a:solidFill>
                  <a:schemeClr val="bg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a:t>Subhead goes here</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056" y="997391"/>
            <a:ext cx="2963370" cy="1263639"/>
          </a:xfrm>
          <a:prstGeom prst="rect">
            <a:avLst/>
          </a:prstGeom>
        </p:spPr>
      </p:pic>
      <p:grpSp>
        <p:nvGrpSpPr>
          <p:cNvPr id="15" name="Group 14">
            <a:extLst>
              <a:ext uri="{FF2B5EF4-FFF2-40B4-BE49-F238E27FC236}">
                <a16:creationId xmlns:a16="http://schemas.microsoft.com/office/drawing/2014/main" id="{C3028858-FB92-49B8-BAB9-FC4613B4603A}"/>
              </a:ext>
            </a:extLst>
          </p:cNvPr>
          <p:cNvGrpSpPr/>
          <p:nvPr userDrawn="1"/>
        </p:nvGrpSpPr>
        <p:grpSpPr>
          <a:xfrm flipH="1">
            <a:off x="10920264" y="1"/>
            <a:ext cx="1278109" cy="1258522"/>
            <a:chOff x="0" y="1"/>
            <a:chExt cx="991955" cy="976753"/>
          </a:xfrm>
        </p:grpSpPr>
        <p:sp>
          <p:nvSpPr>
            <p:cNvPr id="16" name="Rectangle 15">
              <a:extLst>
                <a:ext uri="{FF2B5EF4-FFF2-40B4-BE49-F238E27FC236}">
                  <a16:creationId xmlns:a16="http://schemas.microsoft.com/office/drawing/2014/main" id="{6988A2BB-0FC4-4449-9B7B-09347923A368}"/>
                </a:ext>
              </a:extLst>
            </p:cNvPr>
            <p:cNvSpPr/>
            <p:nvPr userDrawn="1"/>
          </p:nvSpPr>
          <p:spPr>
            <a:xfrm>
              <a:off x="1" y="547285"/>
              <a:ext cx="536198" cy="429469"/>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7" name="Rectangle 16">
              <a:extLst>
                <a:ext uri="{FF2B5EF4-FFF2-40B4-BE49-F238E27FC236}">
                  <a16:creationId xmlns:a16="http://schemas.microsoft.com/office/drawing/2014/main" id="{B1B6C3D4-01FB-40A3-A9B8-8C29BC01EBD9}"/>
                </a:ext>
              </a:extLst>
            </p:cNvPr>
            <p:cNvSpPr/>
            <p:nvPr userDrawn="1"/>
          </p:nvSpPr>
          <p:spPr>
            <a:xfrm>
              <a:off x="0" y="1"/>
              <a:ext cx="991955" cy="547285"/>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Tree>
    <p:extLst>
      <p:ext uri="{BB962C8B-B14F-4D97-AF65-F5344CB8AC3E}">
        <p14:creationId xmlns:p14="http://schemas.microsoft.com/office/powerpoint/2010/main" val="164712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1087966"/>
            <a:ext cx="10111738" cy="671151"/>
          </a:xfrm>
          <a:prstGeom prst="rect">
            <a:avLst/>
          </a:prstGeom>
        </p:spPr>
        <p:txBody>
          <a:bodyPr vert="horz" wrap="square" lIns="121899" tIns="60949" rIns="121899" bIns="60949" rtlCol="0" anchor="t" anchorCtr="0">
            <a:normAutofit/>
          </a:bodyPr>
          <a:lstStyle/>
          <a:p>
            <a:r>
              <a:rPr lang="en-US" dirty="0"/>
              <a:t>Click to edit master title style</a:t>
            </a:r>
          </a:p>
        </p:txBody>
      </p:sp>
      <p:sp>
        <p:nvSpPr>
          <p:cNvPr id="3" name="Text Placeholder 2"/>
          <p:cNvSpPr>
            <a:spLocks noGrp="1"/>
          </p:cNvSpPr>
          <p:nvPr>
            <p:ph type="body" idx="1"/>
          </p:nvPr>
        </p:nvSpPr>
        <p:spPr>
          <a:xfrm>
            <a:off x="1104900" y="1861668"/>
            <a:ext cx="10111738" cy="4038874"/>
          </a:xfrm>
          <a:prstGeom prst="rect">
            <a:avLst/>
          </a:prstGeom>
        </p:spPr>
        <p:txBody>
          <a:bodyPr vert="horz" lIns="121899" tIns="60949" rIns="121899"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5"/>
          <p:cNvGrpSpPr/>
          <p:nvPr/>
        </p:nvGrpSpPr>
        <p:grpSpPr>
          <a:xfrm>
            <a:off x="0" y="1"/>
            <a:ext cx="991955" cy="976754"/>
            <a:chOff x="0" y="0"/>
            <a:chExt cx="1104899" cy="1087967"/>
          </a:xfrm>
        </p:grpSpPr>
        <p:sp>
          <p:nvSpPr>
            <p:cNvPr id="9" name="Rectangle 8"/>
            <p:cNvSpPr/>
            <p:nvPr/>
          </p:nvSpPr>
          <p:spPr>
            <a:xfrm>
              <a:off x="1" y="0"/>
              <a:ext cx="597250" cy="1087967"/>
            </a:xfrm>
            <a:prstGeom prst="rect">
              <a:avLst/>
            </a:prstGeom>
            <a:solidFill>
              <a:srgbClr val="0071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0" name="Rectangle 9"/>
            <p:cNvSpPr/>
            <p:nvPr/>
          </p:nvSpPr>
          <p:spPr>
            <a:xfrm>
              <a:off x="0" y="0"/>
              <a:ext cx="1104899" cy="6095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sp>
          <p:nvSpPr>
            <p:cNvPr id="11" name="Rectangle 10"/>
            <p:cNvSpPr/>
            <p:nvPr/>
          </p:nvSpPr>
          <p:spPr>
            <a:xfrm>
              <a:off x="0" y="0"/>
              <a:ext cx="1104899" cy="609599"/>
            </a:xfrm>
            <a:prstGeom prst="rect">
              <a:avLst/>
            </a:prstGeom>
            <a:solidFill>
              <a:srgbClr val="0071CF">
                <a:alpha val="75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endParaRPr>
            </a:p>
          </p:txBody>
        </p:sp>
      </p:grpSp>
      <p:sp>
        <p:nvSpPr>
          <p:cNvPr id="8" name="Footer Placeholder 7"/>
          <p:cNvSpPr>
            <a:spLocks noGrp="1"/>
          </p:cNvSpPr>
          <p:nvPr>
            <p:ph type="ftr" sz="quarter" idx="3"/>
          </p:nvPr>
        </p:nvSpPr>
        <p:spPr>
          <a:xfrm>
            <a:off x="1104899" y="6135375"/>
            <a:ext cx="6345323"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r>
              <a:rPr lang="en-US"/>
              <a:t>Click Insert &gt; Header &amp; Footer, to edit or remove this message, page numbering and more.</a:t>
            </a:r>
            <a:endParaRPr lang="en-US" dirty="0"/>
          </a:p>
        </p:txBody>
      </p:sp>
    </p:spTree>
    <p:extLst>
      <p:ext uri="{BB962C8B-B14F-4D97-AF65-F5344CB8AC3E}">
        <p14:creationId xmlns:p14="http://schemas.microsoft.com/office/powerpoint/2010/main" val="601533111"/>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87" r:id="rId3"/>
    <p:sldLayoutId id="2147483661" r:id="rId4"/>
    <p:sldLayoutId id="2147483690" r:id="rId5"/>
    <p:sldLayoutId id="2147483685" r:id="rId6"/>
    <p:sldLayoutId id="2147483686" r:id="rId7"/>
    <p:sldLayoutId id="2147483662" r:id="rId8"/>
    <p:sldLayoutId id="2147483681" r:id="rId9"/>
    <p:sldLayoutId id="2147483682" r:id="rId10"/>
    <p:sldLayoutId id="2147483683" r:id="rId11"/>
    <p:sldLayoutId id="2147483688" r:id="rId12"/>
    <p:sldLayoutId id="2147483689" r:id="rId13"/>
    <p:sldLayoutId id="2147483670" r:id="rId14"/>
    <p:sldLayoutId id="2147483671" r:id="rId15"/>
    <p:sldLayoutId id="2147483672" r:id="rId16"/>
    <p:sldLayoutId id="2147483673" r:id="rId17"/>
    <p:sldLayoutId id="2147483674" r:id="rId18"/>
    <p:sldLayoutId id="2147483675" r:id="rId19"/>
  </p:sldLayoutIdLst>
  <p:hf sldNum="0" hdr="0" dt="0"/>
  <p:txStyles>
    <p:titleStyle>
      <a:lvl1pPr algn="l" defTabSz="609493" rtl="0" eaLnBrk="1" latinLnBrk="0" hangingPunct="1">
        <a:spcBef>
          <a:spcPct val="0"/>
        </a:spcBef>
        <a:buNone/>
        <a:defRPr sz="3200" kern="1200">
          <a:solidFill>
            <a:schemeClr val="tx2"/>
          </a:solidFill>
          <a:latin typeface="Arial"/>
          <a:ea typeface="+mj-ea"/>
          <a:cs typeface="Arial"/>
        </a:defRPr>
      </a:lvl1pPr>
    </p:titleStyle>
    <p:bodyStyle>
      <a:lvl1pPr marL="228600" indent="-228600" algn="l" defTabSz="609493" rtl="0" eaLnBrk="1" latinLnBrk="0" hangingPunct="1">
        <a:lnSpc>
          <a:spcPct val="114000"/>
        </a:lnSpc>
        <a:spcBef>
          <a:spcPts val="800"/>
        </a:spcBef>
        <a:buClr>
          <a:srgbClr val="0071CF"/>
        </a:buClr>
        <a:buFont typeface="Arial"/>
        <a:buChar char="•"/>
        <a:defRPr sz="2400" kern="1200">
          <a:solidFill>
            <a:schemeClr val="tx1"/>
          </a:solidFill>
          <a:latin typeface="Arial"/>
          <a:ea typeface="+mn-ea"/>
          <a:cs typeface="Arial"/>
        </a:defRPr>
      </a:lvl1pPr>
      <a:lvl2pPr marL="914400" indent="-304800" algn="l" defTabSz="609493" rtl="0" eaLnBrk="1" latinLnBrk="0" hangingPunct="1">
        <a:lnSpc>
          <a:spcPct val="114000"/>
        </a:lnSpc>
        <a:spcBef>
          <a:spcPts val="800"/>
        </a:spcBef>
        <a:buClr>
          <a:srgbClr val="0071CF"/>
        </a:buClr>
        <a:buFont typeface="Arial"/>
        <a:buChar char="–"/>
        <a:defRPr sz="2000" kern="1200">
          <a:solidFill>
            <a:schemeClr val="tx1"/>
          </a:solidFill>
          <a:latin typeface="Arial"/>
          <a:ea typeface="+mn-ea"/>
          <a:cs typeface="Arial"/>
        </a:defRPr>
      </a:lvl2pPr>
      <a:lvl3pPr marL="1427163" indent="-207963" algn="l" defTabSz="609493" rtl="0" eaLnBrk="1" latinLnBrk="0" hangingPunct="1">
        <a:lnSpc>
          <a:spcPct val="114000"/>
        </a:lnSpc>
        <a:spcBef>
          <a:spcPts val="800"/>
        </a:spcBef>
        <a:buClr>
          <a:srgbClr val="0071CF"/>
        </a:buClr>
        <a:buFont typeface="Arial"/>
        <a:buChar char="•"/>
        <a:tabLst/>
        <a:defRPr sz="1600" kern="1200">
          <a:solidFill>
            <a:schemeClr val="tx1"/>
          </a:solidFill>
          <a:latin typeface="Arial"/>
          <a:ea typeface="+mn-ea"/>
          <a:cs typeface="Arial"/>
        </a:defRPr>
      </a:lvl3pPr>
      <a:lvl4pPr marL="2133227"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4pPr>
      <a:lvl5pPr marL="2742720"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16B1CA-EDF1-40B7-8630-734D07BC88E1}"/>
              </a:ext>
            </a:extLst>
          </p:cNvPr>
          <p:cNvSpPr>
            <a:spLocks noGrp="1"/>
          </p:cNvSpPr>
          <p:nvPr>
            <p:ph type="ftr" sz="quarter" idx="3"/>
          </p:nvPr>
        </p:nvSpPr>
        <p:spPr/>
        <p:txBody>
          <a:bodyPr/>
          <a:lstStyle/>
          <a:p>
            <a:r>
              <a:rPr lang="en-US" dirty="0"/>
              <a:t>Capital Blue Cross is an Independent Licensee of the Blue Cross Blue Shield Association.</a:t>
            </a:r>
          </a:p>
        </p:txBody>
      </p:sp>
      <p:sp>
        <p:nvSpPr>
          <p:cNvPr id="3" name="Title 2">
            <a:extLst>
              <a:ext uri="{FF2B5EF4-FFF2-40B4-BE49-F238E27FC236}">
                <a16:creationId xmlns:a16="http://schemas.microsoft.com/office/drawing/2014/main" id="{A7F8D8B5-1400-4423-819F-03C2213B00BB}"/>
              </a:ext>
            </a:extLst>
          </p:cNvPr>
          <p:cNvSpPr>
            <a:spLocks noGrp="1"/>
          </p:cNvSpPr>
          <p:nvPr>
            <p:ph type="ctrTitle"/>
          </p:nvPr>
        </p:nvSpPr>
        <p:spPr/>
        <p:txBody>
          <a:bodyPr/>
          <a:lstStyle/>
          <a:p>
            <a:r>
              <a:rPr lang="en-US" dirty="0"/>
              <a:t>Health Savings Accounts</a:t>
            </a:r>
          </a:p>
        </p:txBody>
      </p:sp>
      <p:sp>
        <p:nvSpPr>
          <p:cNvPr id="4" name="Subtitle 3">
            <a:extLst>
              <a:ext uri="{FF2B5EF4-FFF2-40B4-BE49-F238E27FC236}">
                <a16:creationId xmlns:a16="http://schemas.microsoft.com/office/drawing/2014/main" id="{94244F30-5D60-4177-B81C-415DD8E43808}"/>
              </a:ext>
            </a:extLst>
          </p:cNvPr>
          <p:cNvSpPr>
            <a:spLocks noGrp="1"/>
          </p:cNvSpPr>
          <p:nvPr>
            <p:ph type="subTitle" idx="1"/>
          </p:nvPr>
        </p:nvSpPr>
        <p:spPr/>
        <p:txBody>
          <a:bodyPr/>
          <a:lstStyle/>
          <a:p>
            <a:r>
              <a:rPr lang="en-US" dirty="0"/>
              <a:t>Spend every day wisely</a:t>
            </a:r>
          </a:p>
        </p:txBody>
      </p:sp>
    </p:spTree>
    <p:extLst>
      <p:ext uri="{BB962C8B-B14F-4D97-AF65-F5344CB8AC3E}">
        <p14:creationId xmlns:p14="http://schemas.microsoft.com/office/powerpoint/2010/main" val="1673884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2D75-D73A-4242-A2B5-744668E36538}"/>
              </a:ext>
            </a:extLst>
          </p:cNvPr>
          <p:cNvSpPr>
            <a:spLocks noGrp="1"/>
          </p:cNvSpPr>
          <p:nvPr>
            <p:ph type="title"/>
          </p:nvPr>
        </p:nvSpPr>
        <p:spPr/>
        <p:txBody>
          <a:bodyPr>
            <a:normAutofit/>
          </a:bodyPr>
          <a:lstStyle/>
          <a:p>
            <a:r>
              <a:rPr lang="en-US" dirty="0"/>
              <a:t>Meet the Martinez family</a:t>
            </a:r>
          </a:p>
        </p:txBody>
      </p:sp>
      <p:sp>
        <p:nvSpPr>
          <p:cNvPr id="3" name="Content Placeholder 2">
            <a:extLst>
              <a:ext uri="{FF2B5EF4-FFF2-40B4-BE49-F238E27FC236}">
                <a16:creationId xmlns:a16="http://schemas.microsoft.com/office/drawing/2014/main" id="{7B7716C1-8029-49BA-AFE8-E63AA190DE16}"/>
              </a:ext>
            </a:extLst>
          </p:cNvPr>
          <p:cNvSpPr>
            <a:spLocks noGrp="1"/>
          </p:cNvSpPr>
          <p:nvPr>
            <p:ph idx="1"/>
          </p:nvPr>
        </p:nvSpPr>
        <p:spPr>
          <a:xfrm>
            <a:off x="1104900" y="1861668"/>
            <a:ext cx="10111738" cy="671151"/>
          </a:xfrm>
        </p:spPr>
        <p:txBody>
          <a:bodyPr/>
          <a:lstStyle/>
          <a:p>
            <a:pPr marL="0" indent="0">
              <a:buNone/>
            </a:pPr>
            <a:r>
              <a:rPr lang="en-US" dirty="0"/>
              <a:t>Single parent and one teen.</a:t>
            </a:r>
          </a:p>
        </p:txBody>
      </p:sp>
      <p:sp>
        <p:nvSpPr>
          <p:cNvPr id="4" name="Footer Placeholder 3">
            <a:extLst>
              <a:ext uri="{FF2B5EF4-FFF2-40B4-BE49-F238E27FC236}">
                <a16:creationId xmlns:a16="http://schemas.microsoft.com/office/drawing/2014/main" id="{2754A2FA-8503-48DA-8FA2-9E88063CFB5D}"/>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the Martinez family pays 25% of their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graphicFrame>
        <p:nvGraphicFramePr>
          <p:cNvPr id="5" name="Content Placeholder 4">
            <a:extLst>
              <a:ext uri="{FF2B5EF4-FFF2-40B4-BE49-F238E27FC236}">
                <a16:creationId xmlns:a16="http://schemas.microsoft.com/office/drawing/2014/main" id="{6CC0DF17-7C86-44B0-9467-1861E57C69D6}"/>
              </a:ext>
            </a:extLst>
          </p:cNvPr>
          <p:cNvGraphicFramePr>
            <a:graphicFrameLocks/>
          </p:cNvGraphicFramePr>
          <p:nvPr>
            <p:extLst>
              <p:ext uri="{D42A27DB-BD31-4B8C-83A1-F6EECF244321}">
                <p14:modId xmlns:p14="http://schemas.microsoft.com/office/powerpoint/2010/main" val="2908463698"/>
              </p:ext>
            </p:extLst>
          </p:nvPr>
        </p:nvGraphicFramePr>
        <p:xfrm>
          <a:off x="1209048" y="2730946"/>
          <a:ext cx="6766560" cy="219456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Annual salary</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800" dirty="0">
                          <a:solidFill>
                            <a:schemeClr val="tx1">
                              <a:lumMod val="75000"/>
                              <a:lumOff val="25000"/>
                            </a:schemeClr>
                          </a:solidFill>
                          <a:latin typeface="Arial" panose="020B0604020202020204" pitchFamily="34" charset="0"/>
                          <a:ea typeface="Calibri" charset="0"/>
                          <a:cs typeface="Arial" panose="020B0604020202020204" pitchFamily="34" charset="0"/>
                        </a:rPr>
                        <a:t>$68,000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1800" dirty="0">
                          <a:solidFill>
                            <a:schemeClr val="bg1"/>
                          </a:solidFill>
                          <a:latin typeface="Arial" panose="020B0604020202020204" pitchFamily="34" charset="0"/>
                          <a:ea typeface="Calibri" charset="0"/>
                          <a:cs typeface="Arial" panose="020B0604020202020204" pitchFamily="34" charset="0"/>
                        </a:rPr>
                        <a:t>HSA contribution</a:t>
                      </a:r>
                      <a:endParaRPr lang="en-US" sz="1800" b="0" dirty="0">
                        <a:solidFill>
                          <a:schemeClr val="bg1"/>
                        </a:solidFill>
                        <a:latin typeface="Arial" panose="020B0604020202020204" pitchFamily="34" charset="0"/>
                        <a:ea typeface="Calibri"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1800" dirty="0">
                          <a:solidFill>
                            <a:schemeClr val="bg1"/>
                          </a:solidFill>
                          <a:latin typeface="Arial" panose="020B0604020202020204" pitchFamily="34" charset="0"/>
                          <a:ea typeface="Calibri" charset="0"/>
                          <a:cs typeface="Arial" panose="020B0604020202020204" pitchFamily="34" charset="0"/>
                        </a:rPr>
                        <a:t>Taxable income</a:t>
                      </a:r>
                      <a:endParaRPr lang="en-US" sz="1800" b="0" dirty="0">
                        <a:solidFill>
                          <a:schemeClr val="bg1"/>
                        </a:solidFill>
                        <a:latin typeface="Arial" panose="020B0604020202020204" pitchFamily="34" charset="0"/>
                        <a:ea typeface="Calibri"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$63,000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Estimated tax rate</a:t>
                      </a:r>
                      <a:r>
                        <a:rPr lang="en-US" sz="1800" b="0" baseline="30000" dirty="0">
                          <a:solidFill>
                            <a:schemeClr val="bg1"/>
                          </a:solidFill>
                          <a:latin typeface="Arial" panose="020B0604020202020204" pitchFamily="34" charset="0"/>
                          <a:ea typeface="Calibri" charset="0"/>
                          <a:cs typeface="Arial" panose="020B0604020202020204" pitchFamily="34"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7" name="Picture Placeholder 9">
            <a:extLst>
              <a:ext uri="{FF2B5EF4-FFF2-40B4-BE49-F238E27FC236}">
                <a16:creationId xmlns:a16="http://schemas.microsoft.com/office/drawing/2014/main" id="{476A6D9D-6CF4-4B87-B2F0-9C68842C87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2014" y="1087964"/>
            <a:ext cx="3976811" cy="3844355"/>
          </a:xfrm>
          <a:prstGeom prst="rect">
            <a:avLst/>
          </a:prstGeom>
        </p:spPr>
      </p:pic>
    </p:spTree>
    <p:extLst>
      <p:ext uri="{BB962C8B-B14F-4D97-AF65-F5344CB8AC3E}">
        <p14:creationId xmlns:p14="http://schemas.microsoft.com/office/powerpoint/2010/main" val="118416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5A88428A-3C89-4FE3-BAFE-8600325EDB62}"/>
              </a:ext>
            </a:extLst>
          </p:cNvPr>
          <p:cNvGraphicFramePr>
            <a:graphicFrameLocks/>
          </p:cNvGraphicFramePr>
          <p:nvPr>
            <p:extLst>
              <p:ext uri="{D42A27DB-BD31-4B8C-83A1-F6EECF244321}">
                <p14:modId xmlns:p14="http://schemas.microsoft.com/office/powerpoint/2010/main" val="3024546811"/>
              </p:ext>
            </p:extLst>
          </p:nvPr>
        </p:nvGraphicFramePr>
        <p:xfrm>
          <a:off x="1218561" y="1135865"/>
          <a:ext cx="9784080" cy="3291840"/>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48640">
                <a:tc>
                  <a:txBody>
                    <a:bodyPr/>
                    <a:lstStyle/>
                    <a:p>
                      <a:endParaRPr lang="en-US" sz="1600" dirty="0">
                        <a:solidFill>
                          <a:srgbClr val="323332"/>
                        </a:solidFill>
                        <a:latin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Without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8640">
                <a:tc>
                  <a:txBody>
                    <a:bodyPr/>
                    <a:lstStyle/>
                    <a:p>
                      <a:r>
                        <a:rPr lang="en-US" sz="2000" b="0" dirty="0">
                          <a:solidFill>
                            <a:schemeClr val="bg1"/>
                          </a:solidFill>
                          <a:latin typeface="Arial" panose="020B0604020202020204" pitchFamily="34" charset="0"/>
                          <a:cs typeface="Arial" panose="020B0604020202020204" pitchFamily="34" charset="0"/>
                        </a:rPr>
                        <a:t>Estimated taxes</a:t>
                      </a:r>
                      <a:r>
                        <a:rPr lang="en-US" sz="2000" b="0" baseline="30000" dirty="0">
                          <a:solidFill>
                            <a:schemeClr val="bg1"/>
                          </a:solidFill>
                          <a:latin typeface="Arial" panose="020B0604020202020204" pitchFamily="34" charset="0"/>
                          <a:cs typeface="Arial" panose="020B0604020202020204" pitchFamily="34" charset="0"/>
                        </a:rPr>
                        <a:t>1</a:t>
                      </a:r>
                      <a:endParaRPr lang="en-US" sz="2000" b="0" baseline="3000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$17,000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$15,750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Tax savings</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$1,250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Healthcare expense</a:t>
                      </a:r>
                      <a:endParaRPr lang="en-US" sz="2000" b="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$2,450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$2,450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account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balance to roll over</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$2,550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977AC10D-9166-4993-8FAE-F2E9609C6A31}"/>
              </a:ext>
            </a:extLst>
          </p:cNvPr>
          <p:cNvSpPr>
            <a:spLocks noGrp="1"/>
          </p:cNvSpPr>
          <p:nvPr>
            <p:ph type="title"/>
          </p:nvPr>
        </p:nvSpPr>
        <p:spPr/>
        <p:txBody>
          <a:bodyPr>
            <a:normAutofit/>
          </a:bodyPr>
          <a:lstStyle/>
          <a:p>
            <a:r>
              <a:rPr lang="en-US" dirty="0"/>
              <a:t>The Martinez’s savings</a:t>
            </a:r>
          </a:p>
        </p:txBody>
      </p:sp>
      <p:sp>
        <p:nvSpPr>
          <p:cNvPr id="3" name="Content Placeholder 2">
            <a:extLst>
              <a:ext uri="{FF2B5EF4-FFF2-40B4-BE49-F238E27FC236}">
                <a16:creationId xmlns:a16="http://schemas.microsoft.com/office/drawing/2014/main" id="{CB215964-E1B4-44A8-93B3-4D19AFEE76C2}"/>
              </a:ext>
            </a:extLst>
          </p:cNvPr>
          <p:cNvSpPr>
            <a:spLocks noGrp="1"/>
          </p:cNvSpPr>
          <p:nvPr>
            <p:ph idx="1"/>
          </p:nvPr>
        </p:nvSpPr>
        <p:spPr>
          <a:xfrm>
            <a:off x="1104900" y="4654063"/>
            <a:ext cx="10111738" cy="671151"/>
          </a:xfrm>
        </p:spPr>
        <p:txBody>
          <a:bodyPr>
            <a:normAutofit/>
          </a:bodyPr>
          <a:lstStyle/>
          <a:p>
            <a:pPr marL="0" indent="0">
              <a:buNone/>
            </a:pPr>
            <a:r>
              <a:rPr lang="en-US" sz="1400" dirty="0"/>
              <a:t>At year’s end, the Martinez family has not only saved $1,250 in taxes, but has used those savings to cover approximately half of their healthcare expenses. They have also established an HSA account that is available for future expenses.</a:t>
            </a:r>
          </a:p>
        </p:txBody>
      </p:sp>
      <p:sp>
        <p:nvSpPr>
          <p:cNvPr id="5" name="Footer Placeholder 3">
            <a:extLst>
              <a:ext uri="{FF2B5EF4-FFF2-40B4-BE49-F238E27FC236}">
                <a16:creationId xmlns:a16="http://schemas.microsoft.com/office/drawing/2014/main" id="{F1A82DD4-DC10-40DB-ADC5-A781ADEF3C13}"/>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the Martinez family pays 25% of their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spTree>
    <p:extLst>
      <p:ext uri="{BB962C8B-B14F-4D97-AF65-F5344CB8AC3E}">
        <p14:creationId xmlns:p14="http://schemas.microsoft.com/office/powerpoint/2010/main" val="67554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2D75-D73A-4242-A2B5-744668E36538}"/>
              </a:ext>
            </a:extLst>
          </p:cNvPr>
          <p:cNvSpPr>
            <a:spLocks noGrp="1"/>
          </p:cNvSpPr>
          <p:nvPr>
            <p:ph type="title"/>
          </p:nvPr>
        </p:nvSpPr>
        <p:spPr/>
        <p:txBody>
          <a:bodyPr>
            <a:normAutofit/>
          </a:bodyPr>
          <a:lstStyle/>
          <a:p>
            <a:r>
              <a:rPr lang="en-US" dirty="0"/>
              <a:t>Meet the Robinson family</a:t>
            </a:r>
          </a:p>
        </p:txBody>
      </p:sp>
      <p:sp>
        <p:nvSpPr>
          <p:cNvPr id="3" name="Content Placeholder 2">
            <a:extLst>
              <a:ext uri="{FF2B5EF4-FFF2-40B4-BE49-F238E27FC236}">
                <a16:creationId xmlns:a16="http://schemas.microsoft.com/office/drawing/2014/main" id="{7B7716C1-8029-49BA-AFE8-E63AA190DE16}"/>
              </a:ext>
            </a:extLst>
          </p:cNvPr>
          <p:cNvSpPr>
            <a:spLocks noGrp="1"/>
          </p:cNvSpPr>
          <p:nvPr>
            <p:ph idx="1"/>
          </p:nvPr>
        </p:nvSpPr>
        <p:spPr>
          <a:xfrm>
            <a:off x="1104900" y="1861668"/>
            <a:ext cx="10111738" cy="671151"/>
          </a:xfrm>
        </p:spPr>
        <p:txBody>
          <a:bodyPr/>
          <a:lstStyle/>
          <a:p>
            <a:pPr marL="0" indent="0">
              <a:buNone/>
            </a:pPr>
            <a:r>
              <a:rPr lang="en-US" dirty="0"/>
              <a:t>Two-parent family with two school-age children.</a:t>
            </a:r>
          </a:p>
        </p:txBody>
      </p:sp>
      <p:sp>
        <p:nvSpPr>
          <p:cNvPr id="4" name="Footer Placeholder 3">
            <a:extLst>
              <a:ext uri="{FF2B5EF4-FFF2-40B4-BE49-F238E27FC236}">
                <a16:creationId xmlns:a16="http://schemas.microsoft.com/office/drawing/2014/main" id="{2754A2FA-8503-48DA-8FA2-9E88063CFB5D}"/>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the Robinson family pays 25% of their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graphicFrame>
        <p:nvGraphicFramePr>
          <p:cNvPr id="5" name="Content Placeholder 4">
            <a:extLst>
              <a:ext uri="{FF2B5EF4-FFF2-40B4-BE49-F238E27FC236}">
                <a16:creationId xmlns:a16="http://schemas.microsoft.com/office/drawing/2014/main" id="{6CC0DF17-7C86-44B0-9467-1861E57C69D6}"/>
              </a:ext>
            </a:extLst>
          </p:cNvPr>
          <p:cNvGraphicFramePr>
            <a:graphicFrameLocks/>
          </p:cNvGraphicFramePr>
          <p:nvPr>
            <p:extLst>
              <p:ext uri="{D42A27DB-BD31-4B8C-83A1-F6EECF244321}">
                <p14:modId xmlns:p14="http://schemas.microsoft.com/office/powerpoint/2010/main" val="1684083278"/>
              </p:ext>
            </p:extLst>
          </p:nvPr>
        </p:nvGraphicFramePr>
        <p:xfrm>
          <a:off x="1209048" y="2730946"/>
          <a:ext cx="6766560" cy="219456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548640">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Combined annual salary</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800" dirty="0">
                          <a:solidFill>
                            <a:schemeClr val="tx1">
                              <a:lumMod val="75000"/>
                              <a:lumOff val="25000"/>
                            </a:schemeClr>
                          </a:solidFill>
                          <a:latin typeface="Arial" panose="020B0604020202020204" pitchFamily="34" charset="0"/>
                          <a:ea typeface="Calibri" charset="0"/>
                          <a:cs typeface="Arial" panose="020B0604020202020204" pitchFamily="34" charset="0"/>
                        </a:rPr>
                        <a:t>$94,000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HSA pretax contribution (2024 limit)</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$8,300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Net taxable income</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$85,700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1800" b="0" dirty="0">
                          <a:solidFill>
                            <a:srgbClr val="323332"/>
                          </a:solidFill>
                          <a:latin typeface="Arial" panose="020B0604020202020204" pitchFamily="34" charset="0"/>
                          <a:ea typeface="Calibri" charset="0"/>
                          <a:cs typeface="Arial" panose="020B0604020202020204" pitchFamily="34" charset="0"/>
                        </a:rPr>
                        <a:t>Estimated tax rate</a:t>
                      </a:r>
                      <a:r>
                        <a:rPr lang="en-US" sz="1800" b="0" baseline="30000" dirty="0">
                          <a:solidFill>
                            <a:srgbClr val="323332"/>
                          </a:solidFill>
                          <a:latin typeface="Arial" panose="020B0604020202020204" pitchFamily="34" charset="0"/>
                          <a:ea typeface="Calibri" charset="0"/>
                          <a:cs typeface="Arial" panose="020B0604020202020204" pitchFamily="34"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C1DB6C1B-510A-4F35-B96A-E27ABB4912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2014" y="1092267"/>
            <a:ext cx="3976811" cy="3833240"/>
          </a:xfrm>
          <a:prstGeom prst="rect">
            <a:avLst/>
          </a:prstGeom>
        </p:spPr>
      </p:pic>
    </p:spTree>
    <p:extLst>
      <p:ext uri="{BB962C8B-B14F-4D97-AF65-F5344CB8AC3E}">
        <p14:creationId xmlns:p14="http://schemas.microsoft.com/office/powerpoint/2010/main" val="324641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5A88428A-3C89-4FE3-BAFE-8600325EDB62}"/>
              </a:ext>
            </a:extLst>
          </p:cNvPr>
          <p:cNvGraphicFramePr>
            <a:graphicFrameLocks/>
          </p:cNvGraphicFramePr>
          <p:nvPr>
            <p:extLst>
              <p:ext uri="{D42A27DB-BD31-4B8C-83A1-F6EECF244321}">
                <p14:modId xmlns:p14="http://schemas.microsoft.com/office/powerpoint/2010/main" val="3734514680"/>
              </p:ext>
            </p:extLst>
          </p:nvPr>
        </p:nvGraphicFramePr>
        <p:xfrm>
          <a:off x="1218561" y="1135865"/>
          <a:ext cx="9784080" cy="3291840"/>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48640">
                <a:tc>
                  <a:txBody>
                    <a:bodyPr/>
                    <a:lstStyle/>
                    <a:p>
                      <a:endParaRPr lang="en-US" sz="1600" dirty="0">
                        <a:solidFill>
                          <a:srgbClr val="323332"/>
                        </a:solidFill>
                        <a:latin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Without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8640">
                <a:tc>
                  <a:txBody>
                    <a:bodyPr/>
                    <a:lstStyle/>
                    <a:p>
                      <a:r>
                        <a:rPr lang="en-US" sz="2000" b="0" dirty="0">
                          <a:solidFill>
                            <a:srgbClr val="323332"/>
                          </a:solidFill>
                          <a:latin typeface="Arial" panose="020B0604020202020204" pitchFamily="34" charset="0"/>
                          <a:cs typeface="Arial" panose="020B0604020202020204" pitchFamily="34" charset="0"/>
                        </a:rPr>
                        <a:t>Estimated taxes</a:t>
                      </a:r>
                      <a:r>
                        <a:rPr lang="en-US" sz="2000" b="0" baseline="30000" dirty="0">
                          <a:solidFill>
                            <a:srgbClr val="323332"/>
                          </a:solidFill>
                          <a:latin typeface="Arial" panose="020B0604020202020204" pitchFamily="34" charset="0"/>
                          <a:cs typeface="Arial" panose="020B0604020202020204" pitchFamily="34" charset="0"/>
                        </a:rPr>
                        <a:t>1</a:t>
                      </a:r>
                      <a:endParaRPr lang="en-US" sz="2000" b="0" baseline="3000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Arial" panose="020B0604020202020204" pitchFamily="34" charset="0"/>
                          <a:ea typeface="Calibri" charset="0"/>
                          <a:cs typeface="Arial" panose="020B0604020202020204" pitchFamily="34" charset="0"/>
                        </a:rPr>
                        <a:t>$23,500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$21,425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Tax savings</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$2,075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dirty="0">
                          <a:solidFill>
                            <a:srgbClr val="323332"/>
                          </a:solidFill>
                          <a:latin typeface="Arial" panose="020B0604020202020204" pitchFamily="34" charset="0"/>
                          <a:ea typeface="Calibri" panose="020F0502020204030204" pitchFamily="34" charset="0"/>
                          <a:cs typeface="Arial" panose="020B0604020202020204" pitchFamily="34" charset="0"/>
                        </a:rPr>
                        <a:t>Healthcare expense</a:t>
                      </a:r>
                      <a:endParaRPr lang="en-US" sz="2000" b="0" dirty="0">
                        <a:solidFill>
                          <a:srgbClr val="323332"/>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Arial" panose="020B0604020202020204" pitchFamily="34" charset="0"/>
                          <a:ea typeface="Calibri" charset="0"/>
                          <a:cs typeface="Arial" panose="020B0604020202020204" pitchFamily="34" charset="0"/>
                        </a:rPr>
                        <a:t>$1,850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$1,850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HSA account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$8,300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0" dirty="0">
                          <a:solidFill>
                            <a:srgbClr val="323332"/>
                          </a:solidFill>
                          <a:latin typeface="Arial" panose="020B0604020202020204" pitchFamily="34" charset="0"/>
                          <a:ea typeface="Arial Narrow" charset="0"/>
                          <a:cs typeface="Arial" panose="020B0604020202020204" pitchFamily="34" charset="0"/>
                        </a:rPr>
                        <a:t>HSA balance to roll over</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$6,450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977AC10D-9166-4993-8FAE-F2E9609C6A31}"/>
              </a:ext>
            </a:extLst>
          </p:cNvPr>
          <p:cNvSpPr>
            <a:spLocks noGrp="1"/>
          </p:cNvSpPr>
          <p:nvPr>
            <p:ph type="title"/>
          </p:nvPr>
        </p:nvSpPr>
        <p:spPr/>
        <p:txBody>
          <a:bodyPr>
            <a:normAutofit/>
          </a:bodyPr>
          <a:lstStyle/>
          <a:p>
            <a:r>
              <a:rPr lang="en-US" dirty="0"/>
              <a:t>The Robinson’s savings</a:t>
            </a:r>
          </a:p>
        </p:txBody>
      </p:sp>
      <p:sp>
        <p:nvSpPr>
          <p:cNvPr id="3" name="Content Placeholder 2">
            <a:extLst>
              <a:ext uri="{FF2B5EF4-FFF2-40B4-BE49-F238E27FC236}">
                <a16:creationId xmlns:a16="http://schemas.microsoft.com/office/drawing/2014/main" id="{CB215964-E1B4-44A8-93B3-4D19AFEE76C2}"/>
              </a:ext>
            </a:extLst>
          </p:cNvPr>
          <p:cNvSpPr>
            <a:spLocks noGrp="1"/>
          </p:cNvSpPr>
          <p:nvPr>
            <p:ph idx="1"/>
          </p:nvPr>
        </p:nvSpPr>
        <p:spPr>
          <a:xfrm>
            <a:off x="1104900" y="4654063"/>
            <a:ext cx="10111738" cy="671151"/>
          </a:xfrm>
        </p:spPr>
        <p:txBody>
          <a:bodyPr>
            <a:normAutofit/>
          </a:bodyPr>
          <a:lstStyle/>
          <a:p>
            <a:pPr marL="0" indent="0">
              <a:buNone/>
            </a:pPr>
            <a:r>
              <a:rPr lang="en-US" sz="1400" dirty="0"/>
              <a:t>At year’s end, the Robinson family has not only saved $2,075 in taxes, but they have used those savings to cover all of their healthcare expenses and established an HSA account that is available for future expenses.</a:t>
            </a:r>
          </a:p>
        </p:txBody>
      </p:sp>
      <p:sp>
        <p:nvSpPr>
          <p:cNvPr id="5" name="Footer Placeholder 3">
            <a:extLst>
              <a:ext uri="{FF2B5EF4-FFF2-40B4-BE49-F238E27FC236}">
                <a16:creationId xmlns:a16="http://schemas.microsoft.com/office/drawing/2014/main" id="{F1A82DD4-DC10-40DB-ADC5-A781ADEF3C13}"/>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the Robinson family pays 25% of their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spTree>
    <p:extLst>
      <p:ext uri="{BB962C8B-B14F-4D97-AF65-F5344CB8AC3E}">
        <p14:creationId xmlns:p14="http://schemas.microsoft.com/office/powerpoint/2010/main" val="84317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0C81D2-DF79-42C5-B044-BE4BA24D66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2014" y="1087967"/>
            <a:ext cx="3979985" cy="3928980"/>
          </a:xfrm>
          <a:prstGeom prst="rect">
            <a:avLst/>
          </a:prstGeom>
        </p:spPr>
      </p:pic>
      <p:sp>
        <p:nvSpPr>
          <p:cNvPr id="2" name="Title 1">
            <a:extLst>
              <a:ext uri="{FF2B5EF4-FFF2-40B4-BE49-F238E27FC236}">
                <a16:creationId xmlns:a16="http://schemas.microsoft.com/office/drawing/2014/main" id="{C7C82D75-D73A-4242-A2B5-744668E36538}"/>
              </a:ext>
            </a:extLst>
          </p:cNvPr>
          <p:cNvSpPr>
            <a:spLocks noGrp="1"/>
          </p:cNvSpPr>
          <p:nvPr>
            <p:ph type="title"/>
          </p:nvPr>
        </p:nvSpPr>
        <p:spPr/>
        <p:txBody>
          <a:bodyPr>
            <a:normAutofit/>
          </a:bodyPr>
          <a:lstStyle/>
          <a:p>
            <a:r>
              <a:rPr lang="en-US" dirty="0"/>
              <a:t>Meet Bill and Emily</a:t>
            </a:r>
          </a:p>
        </p:txBody>
      </p:sp>
      <p:sp>
        <p:nvSpPr>
          <p:cNvPr id="3" name="Content Placeholder 2">
            <a:extLst>
              <a:ext uri="{FF2B5EF4-FFF2-40B4-BE49-F238E27FC236}">
                <a16:creationId xmlns:a16="http://schemas.microsoft.com/office/drawing/2014/main" id="{7B7716C1-8029-49BA-AFE8-E63AA190DE16}"/>
              </a:ext>
            </a:extLst>
          </p:cNvPr>
          <p:cNvSpPr>
            <a:spLocks noGrp="1"/>
          </p:cNvSpPr>
          <p:nvPr>
            <p:ph idx="1"/>
          </p:nvPr>
        </p:nvSpPr>
        <p:spPr>
          <a:xfrm>
            <a:off x="1104900" y="1861668"/>
            <a:ext cx="10111738" cy="671151"/>
          </a:xfrm>
        </p:spPr>
        <p:txBody>
          <a:bodyPr/>
          <a:lstStyle/>
          <a:p>
            <a:pPr marL="0" indent="0">
              <a:buNone/>
            </a:pPr>
            <a:r>
              <a:rPr lang="en-US" dirty="0"/>
              <a:t>Empty nesters retiring in five years.</a:t>
            </a:r>
          </a:p>
        </p:txBody>
      </p:sp>
      <p:sp>
        <p:nvSpPr>
          <p:cNvPr id="4" name="Footer Placeholder 3">
            <a:extLst>
              <a:ext uri="{FF2B5EF4-FFF2-40B4-BE49-F238E27FC236}">
                <a16:creationId xmlns:a16="http://schemas.microsoft.com/office/drawing/2014/main" id="{2754A2FA-8503-48DA-8FA2-9E88063CFB5D}"/>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Bill and Emily pay 25% of their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graphicFrame>
        <p:nvGraphicFramePr>
          <p:cNvPr id="5" name="Content Placeholder 4">
            <a:extLst>
              <a:ext uri="{FF2B5EF4-FFF2-40B4-BE49-F238E27FC236}">
                <a16:creationId xmlns:a16="http://schemas.microsoft.com/office/drawing/2014/main" id="{6CC0DF17-7C86-44B0-9467-1861E57C69D6}"/>
              </a:ext>
            </a:extLst>
          </p:cNvPr>
          <p:cNvGraphicFramePr>
            <a:graphicFrameLocks/>
          </p:cNvGraphicFramePr>
          <p:nvPr>
            <p:extLst>
              <p:ext uri="{D42A27DB-BD31-4B8C-83A1-F6EECF244321}">
                <p14:modId xmlns:p14="http://schemas.microsoft.com/office/powerpoint/2010/main" val="3705110315"/>
              </p:ext>
            </p:extLst>
          </p:nvPr>
        </p:nvGraphicFramePr>
        <p:xfrm>
          <a:off x="1209048" y="2730946"/>
          <a:ext cx="6766560" cy="2286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Combined annual salary</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dirty="0">
                          <a:solidFill>
                            <a:schemeClr val="tx1">
                              <a:lumMod val="75000"/>
                              <a:lumOff val="25000"/>
                            </a:schemeClr>
                          </a:solidFill>
                          <a:latin typeface="Arial" panose="020B0604020202020204" pitchFamily="34" charset="0"/>
                          <a:ea typeface="Calibri" charset="0"/>
                          <a:cs typeface="Arial" panose="020B0604020202020204" pitchFamily="34" charset="0"/>
                        </a:rPr>
                        <a:t>$125,000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HSA pretax contribution (</a:t>
                      </a:r>
                      <a:r>
                        <a:rPr lang="en-US" sz="1800" b="0" i="0" kern="1200" dirty="0">
                          <a:solidFill>
                            <a:schemeClr val="bg1"/>
                          </a:solidFill>
                          <a:effectLst/>
                          <a:latin typeface="Arial" panose="020B0604020202020204" pitchFamily="34" charset="0"/>
                          <a:ea typeface="+mn-ea"/>
                          <a:cs typeface="Arial" panose="020B0604020202020204" pitchFamily="34" charset="0"/>
                        </a:rPr>
                        <a:t>2024 limit plus additional $1,000 catch-up contribution)</a:t>
                      </a:r>
                      <a:endParaRPr lang="en-US" sz="1800" b="0" dirty="0">
                        <a:solidFill>
                          <a:schemeClr val="bg1"/>
                        </a:solidFill>
                        <a:latin typeface="Arial" panose="020B0604020202020204" pitchFamily="34" charset="0"/>
                        <a:ea typeface="Calibri"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$9,300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Net taxable income</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$115,700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Estimated tax rate</a:t>
                      </a:r>
                      <a:r>
                        <a:rPr lang="en-US" sz="1800" b="0" baseline="30000" dirty="0">
                          <a:solidFill>
                            <a:schemeClr val="bg1"/>
                          </a:solidFill>
                          <a:latin typeface="Arial" panose="020B0604020202020204" pitchFamily="34" charset="0"/>
                          <a:ea typeface="Calibri" charset="0"/>
                          <a:cs typeface="Arial" panose="020B0604020202020204" pitchFamily="34"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9034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5A88428A-3C89-4FE3-BAFE-8600325EDB62}"/>
              </a:ext>
            </a:extLst>
          </p:cNvPr>
          <p:cNvGraphicFramePr>
            <a:graphicFrameLocks/>
          </p:cNvGraphicFramePr>
          <p:nvPr>
            <p:extLst>
              <p:ext uri="{D42A27DB-BD31-4B8C-83A1-F6EECF244321}">
                <p14:modId xmlns:p14="http://schemas.microsoft.com/office/powerpoint/2010/main" val="3446440178"/>
              </p:ext>
            </p:extLst>
          </p:nvPr>
        </p:nvGraphicFramePr>
        <p:xfrm>
          <a:off x="1218561" y="1135865"/>
          <a:ext cx="9784080" cy="3291840"/>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48640">
                <a:tc>
                  <a:txBody>
                    <a:bodyPr/>
                    <a:lstStyle/>
                    <a:p>
                      <a:endParaRPr lang="en-US" sz="1600" dirty="0">
                        <a:solidFill>
                          <a:srgbClr val="323332"/>
                        </a:solidFill>
                        <a:latin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Without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8640">
                <a:tc>
                  <a:txBody>
                    <a:bodyPr/>
                    <a:lstStyle/>
                    <a:p>
                      <a:r>
                        <a:rPr lang="en-US" sz="2000" b="0" dirty="0">
                          <a:solidFill>
                            <a:schemeClr val="bg1"/>
                          </a:solidFill>
                          <a:latin typeface="Arial" panose="020B0604020202020204" pitchFamily="34" charset="0"/>
                          <a:cs typeface="Arial" panose="020B0604020202020204" pitchFamily="34" charset="0"/>
                        </a:rPr>
                        <a:t>Estimated taxes</a:t>
                      </a:r>
                      <a:r>
                        <a:rPr lang="en-US" sz="2000" b="0" baseline="30000" dirty="0">
                          <a:solidFill>
                            <a:schemeClr val="bg1"/>
                          </a:solidFill>
                          <a:latin typeface="Arial" panose="020B0604020202020204" pitchFamily="34" charset="0"/>
                          <a:cs typeface="Arial" panose="020B0604020202020204" pitchFamily="34" charset="0"/>
                        </a:rPr>
                        <a:t>1</a:t>
                      </a:r>
                      <a:endParaRPr lang="en-US" sz="2000" b="0" baseline="3000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latin typeface="Arial" panose="020B0604020202020204" pitchFamily="34" charset="0"/>
                          <a:ea typeface="Calibri" charset="0"/>
                          <a:cs typeface="Arial" panose="020B0604020202020204" pitchFamily="34" charset="0"/>
                        </a:rPr>
                        <a:t>$31,250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$28,925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Tax savings</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$2,325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Healthcare expense</a:t>
                      </a:r>
                      <a:endParaRPr lang="en-US" sz="2000" b="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latin typeface="Arial" panose="020B0604020202020204" pitchFamily="34" charset="0"/>
                          <a:ea typeface="Calibri" charset="0"/>
                          <a:cs typeface="Arial" panose="020B0604020202020204" pitchFamily="34" charset="0"/>
                        </a:rPr>
                        <a:t>$1,400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$1,400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account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$9,300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balance to roll over</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000" dirty="0">
                          <a:latin typeface="Arial" panose="020B0604020202020204" pitchFamily="34" charset="0"/>
                          <a:ea typeface="Calibri"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ea typeface="Calibri" charset="0"/>
                          <a:cs typeface="Arial" panose="020B0604020202020204" pitchFamily="34" charset="0"/>
                        </a:rPr>
                        <a:t>$7,900</a:t>
                      </a:r>
                      <a:r>
                        <a:rPr lang="en-US" sz="2000" baseline="30000" dirty="0">
                          <a:latin typeface="Arial" panose="020B0604020202020204" pitchFamily="34" charset="0"/>
                          <a:ea typeface="Calibri" charset="0"/>
                          <a:cs typeface="Arial" panose="020B0604020202020204" pitchFamily="34" charset="0"/>
                        </a:rPr>
                        <a:t>2</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977AC10D-9166-4993-8FAE-F2E9609C6A31}"/>
              </a:ext>
            </a:extLst>
          </p:cNvPr>
          <p:cNvSpPr>
            <a:spLocks noGrp="1"/>
          </p:cNvSpPr>
          <p:nvPr>
            <p:ph type="title"/>
          </p:nvPr>
        </p:nvSpPr>
        <p:spPr/>
        <p:txBody>
          <a:bodyPr>
            <a:normAutofit/>
          </a:bodyPr>
          <a:lstStyle/>
          <a:p>
            <a:r>
              <a:rPr lang="en-US" dirty="0"/>
              <a:t>Bill and Amy’s savings</a:t>
            </a:r>
          </a:p>
        </p:txBody>
      </p:sp>
      <p:sp>
        <p:nvSpPr>
          <p:cNvPr id="3" name="Content Placeholder 2">
            <a:extLst>
              <a:ext uri="{FF2B5EF4-FFF2-40B4-BE49-F238E27FC236}">
                <a16:creationId xmlns:a16="http://schemas.microsoft.com/office/drawing/2014/main" id="{CB215964-E1B4-44A8-93B3-4D19AFEE76C2}"/>
              </a:ext>
            </a:extLst>
          </p:cNvPr>
          <p:cNvSpPr>
            <a:spLocks noGrp="1"/>
          </p:cNvSpPr>
          <p:nvPr>
            <p:ph idx="1"/>
          </p:nvPr>
        </p:nvSpPr>
        <p:spPr>
          <a:xfrm>
            <a:off x="1104900" y="4654063"/>
            <a:ext cx="10111738" cy="671151"/>
          </a:xfrm>
        </p:spPr>
        <p:txBody>
          <a:bodyPr>
            <a:normAutofit/>
          </a:bodyPr>
          <a:lstStyle/>
          <a:p>
            <a:pPr marL="0" indent="0">
              <a:buNone/>
            </a:pPr>
            <a:r>
              <a:rPr lang="en-US" sz="1400" dirty="0"/>
              <a:t>At year’s end, Bill and Amy have not only saved $2,325 in taxes, but they have used those savings to cover all of their healthcare expenses and established an HSA account that is available for future expenses.</a:t>
            </a:r>
          </a:p>
        </p:txBody>
      </p:sp>
      <p:sp>
        <p:nvSpPr>
          <p:cNvPr id="5" name="Footer Placeholder 3">
            <a:extLst>
              <a:ext uri="{FF2B5EF4-FFF2-40B4-BE49-F238E27FC236}">
                <a16:creationId xmlns:a16="http://schemas.microsoft.com/office/drawing/2014/main" id="{F1A82DD4-DC10-40DB-ADC5-A781ADEF3C13}"/>
              </a:ext>
            </a:extLst>
          </p:cNvPr>
          <p:cNvSpPr>
            <a:spLocks noGrp="1"/>
          </p:cNvSpPr>
          <p:nvPr>
            <p:ph type="ftr" sz="quarter" idx="3"/>
          </p:nvPr>
        </p:nvSpPr>
        <p:spPr>
          <a:xfrm>
            <a:off x="1104899" y="5574323"/>
            <a:ext cx="8765932" cy="926178"/>
          </a:xfrm>
        </p:spPr>
        <p:txBody>
          <a:bodyPr/>
          <a:lstStyle/>
          <a:p>
            <a:pPr marL="91440" indent="-91440"/>
            <a:r>
              <a:rPr lang="en-US" baseline="30000" dirty="0"/>
              <a:t>1	</a:t>
            </a:r>
            <a:r>
              <a:rPr lang="en-US" dirty="0"/>
              <a:t>Assumes Bill and Emily pay 25% of their income in federal, state, and social security taxes. Actual tax savings will depend on your HSA contributions, applicable state tax rates and your personal tax situation. Please consult your tax adviser for details.</a:t>
            </a:r>
          </a:p>
          <a:p>
            <a:pPr marL="91440" indent="-91440"/>
            <a:r>
              <a:rPr lang="en-US" baseline="30000" dirty="0"/>
              <a:t>2	</a:t>
            </a:r>
            <a:r>
              <a:rPr lang="en-US" dirty="0"/>
              <a:t>Balances over $1,000 are eligible to invest in more 30 than mutual fund options through Charles Schwab.</a:t>
            </a:r>
          </a:p>
          <a:p>
            <a:pPr marL="91440" indent="-91440"/>
            <a:endParaRPr lang="en-US" dirty="0"/>
          </a:p>
          <a:p>
            <a:pPr marL="91440" indent="-91440"/>
            <a:r>
              <a:rPr lang="en-US" dirty="0"/>
              <a:t>This story is a hypothetical example for purposes of illustration only.</a:t>
            </a:r>
          </a:p>
        </p:txBody>
      </p:sp>
    </p:spTree>
    <p:extLst>
      <p:ext uri="{BB962C8B-B14F-4D97-AF65-F5344CB8AC3E}">
        <p14:creationId xmlns:p14="http://schemas.microsoft.com/office/powerpoint/2010/main" val="64805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FC09-E5E6-4CEC-AFEF-65693EA9F6E8}"/>
              </a:ext>
            </a:extLst>
          </p:cNvPr>
          <p:cNvSpPr>
            <a:spLocks noGrp="1"/>
          </p:cNvSpPr>
          <p:nvPr>
            <p:ph type="title"/>
          </p:nvPr>
        </p:nvSpPr>
        <p:spPr/>
        <p:txBody>
          <a:bodyPr>
            <a:normAutofit/>
          </a:bodyPr>
          <a:lstStyle/>
          <a:p>
            <a:r>
              <a:rPr lang="en-US" dirty="0"/>
              <a:t>Investment options</a:t>
            </a:r>
            <a:r>
              <a:rPr lang="en-US" dirty="0">
                <a:latin typeface="Arial Narrow" panose="020B0604020202020204" pitchFamily="34" charset="0"/>
                <a:cs typeface="Arial Narrow" panose="020B0604020202020204" pitchFamily="34" charset="0"/>
              </a:rPr>
              <a:t>*</a:t>
            </a:r>
            <a:endParaRPr lang="en-US" dirty="0"/>
          </a:p>
        </p:txBody>
      </p:sp>
      <p:sp>
        <p:nvSpPr>
          <p:cNvPr id="4" name="Footer Placeholder 3">
            <a:extLst>
              <a:ext uri="{FF2B5EF4-FFF2-40B4-BE49-F238E27FC236}">
                <a16:creationId xmlns:a16="http://schemas.microsoft.com/office/drawing/2014/main" id="{8A8CA601-3F72-40C9-9890-C03A198D1222}"/>
              </a:ext>
            </a:extLst>
          </p:cNvPr>
          <p:cNvSpPr>
            <a:spLocks noGrp="1"/>
          </p:cNvSpPr>
          <p:nvPr>
            <p:ph type="ftr" sz="quarter" idx="3"/>
          </p:nvPr>
        </p:nvSpPr>
        <p:spPr>
          <a:xfrm>
            <a:off x="1104899" y="6135375"/>
            <a:ext cx="7282963" cy="365125"/>
          </a:xfrm>
        </p:spPr>
        <p:txBody>
          <a:bodyPr/>
          <a:lstStyle/>
          <a:p>
            <a:r>
              <a:rPr lang="en-US" dirty="0"/>
              <a:t>* A fee of $19/year is deducted from the HSA for accountholders who opt to use the investment platform</a:t>
            </a:r>
          </a:p>
        </p:txBody>
      </p:sp>
      <p:grpSp>
        <p:nvGrpSpPr>
          <p:cNvPr id="5" name="Group 4">
            <a:extLst>
              <a:ext uri="{FF2B5EF4-FFF2-40B4-BE49-F238E27FC236}">
                <a16:creationId xmlns:a16="http://schemas.microsoft.com/office/drawing/2014/main" id="{02D1E9BA-3D33-42A9-A31A-D1E2D62BEB7F}"/>
              </a:ext>
            </a:extLst>
          </p:cNvPr>
          <p:cNvGrpSpPr>
            <a:grpSpLocks/>
          </p:cNvGrpSpPr>
          <p:nvPr/>
        </p:nvGrpSpPr>
        <p:grpSpPr bwMode="auto">
          <a:xfrm>
            <a:off x="2000877" y="1335898"/>
            <a:ext cx="8319783" cy="4186203"/>
            <a:chOff x="192595" y="1798639"/>
            <a:chExt cx="7936994" cy="3815321"/>
          </a:xfrm>
        </p:grpSpPr>
        <p:sp>
          <p:nvSpPr>
            <p:cNvPr id="6" name="Rectangle 5">
              <a:extLst>
                <a:ext uri="{FF2B5EF4-FFF2-40B4-BE49-F238E27FC236}">
                  <a16:creationId xmlns:a16="http://schemas.microsoft.com/office/drawing/2014/main" id="{59879846-F986-4099-B9D3-3369FECD6419}"/>
                </a:ext>
              </a:extLst>
            </p:cNvPr>
            <p:cNvSpPr>
              <a:spLocks noChangeArrowheads="1"/>
            </p:cNvSpPr>
            <p:nvPr/>
          </p:nvSpPr>
          <p:spPr bwMode="gray">
            <a:xfrm>
              <a:off x="1865313" y="3113088"/>
              <a:ext cx="1762125" cy="1219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000" dirty="0">
                <a:solidFill>
                  <a:prstClr val="black"/>
                </a:solidFill>
                <a:latin typeface="Tahoma" pitchFamily="34" charset="0"/>
              </a:endParaRPr>
            </a:p>
          </p:txBody>
        </p:sp>
        <p:sp>
          <p:nvSpPr>
            <p:cNvPr id="7" name="Rectangle 11">
              <a:extLst>
                <a:ext uri="{FF2B5EF4-FFF2-40B4-BE49-F238E27FC236}">
                  <a16:creationId xmlns:a16="http://schemas.microsoft.com/office/drawing/2014/main" id="{E50D43A5-C1AB-4202-8BA7-473E6282CD7E}"/>
                </a:ext>
              </a:extLst>
            </p:cNvPr>
            <p:cNvSpPr>
              <a:spLocks noChangeArrowheads="1"/>
            </p:cNvSpPr>
            <p:nvPr/>
          </p:nvSpPr>
          <p:spPr bwMode="gray">
            <a:xfrm flipV="1">
              <a:off x="1865313" y="4323936"/>
              <a:ext cx="1762125" cy="1290024"/>
            </a:xfrm>
            <a:prstGeom prst="rect">
              <a:avLst/>
            </a:prstGeom>
            <a:solidFill>
              <a:schemeClr val="accent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000" dirty="0">
                <a:solidFill>
                  <a:prstClr val="black"/>
                </a:solidFill>
                <a:latin typeface="Tahoma" pitchFamily="34" charset="0"/>
              </a:endParaRPr>
            </a:p>
          </p:txBody>
        </p:sp>
        <p:sp>
          <p:nvSpPr>
            <p:cNvPr id="8" name="Text Box 13">
              <a:extLst>
                <a:ext uri="{FF2B5EF4-FFF2-40B4-BE49-F238E27FC236}">
                  <a16:creationId xmlns:a16="http://schemas.microsoft.com/office/drawing/2014/main" id="{B4E2ADEE-2E49-446F-BBCF-ABD7899AE25B}"/>
                </a:ext>
              </a:extLst>
            </p:cNvPr>
            <p:cNvSpPr txBox="1">
              <a:spLocks noChangeArrowheads="1"/>
            </p:cNvSpPr>
            <p:nvPr/>
          </p:nvSpPr>
          <p:spPr bwMode="gray">
            <a:xfrm>
              <a:off x="1751751" y="3595738"/>
              <a:ext cx="1985962" cy="36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prstClr val="white"/>
                  </a:solidFill>
                  <a:latin typeface="Arial" panose="020B0604020202020204" pitchFamily="34" charset="0"/>
                  <a:cs typeface="Arial Narrow"/>
                </a:rPr>
                <a:t>$1,000+</a:t>
              </a:r>
            </a:p>
          </p:txBody>
        </p:sp>
        <p:sp>
          <p:nvSpPr>
            <p:cNvPr id="9" name="Text Box 4">
              <a:extLst>
                <a:ext uri="{FF2B5EF4-FFF2-40B4-BE49-F238E27FC236}">
                  <a16:creationId xmlns:a16="http://schemas.microsoft.com/office/drawing/2014/main" id="{D3E11252-D086-4175-9898-99F8E52D0D16}"/>
                </a:ext>
              </a:extLst>
            </p:cNvPr>
            <p:cNvSpPr txBox="1">
              <a:spLocks noChangeArrowheads="1"/>
            </p:cNvSpPr>
            <p:nvPr/>
          </p:nvSpPr>
          <p:spPr bwMode="gray">
            <a:xfrm>
              <a:off x="3717925" y="4432300"/>
              <a:ext cx="1985963" cy="476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b="1" dirty="0">
                  <a:solidFill>
                    <a:prstClr val="black"/>
                  </a:solidFill>
                  <a:latin typeface="Arial" panose="020B0604020202020204" pitchFamily="34" charset="0"/>
                  <a:cs typeface="Arial Narrow"/>
                </a:rPr>
                <a:t>Basic investment account</a:t>
              </a:r>
            </a:p>
          </p:txBody>
        </p:sp>
        <p:sp>
          <p:nvSpPr>
            <p:cNvPr id="10" name="Rectangle 12">
              <a:extLst>
                <a:ext uri="{FF2B5EF4-FFF2-40B4-BE49-F238E27FC236}">
                  <a16:creationId xmlns:a16="http://schemas.microsoft.com/office/drawing/2014/main" id="{A34545C3-158D-4172-A405-A88E23F38696}"/>
                </a:ext>
              </a:extLst>
            </p:cNvPr>
            <p:cNvSpPr>
              <a:spLocks noChangeArrowheads="1"/>
            </p:cNvSpPr>
            <p:nvPr/>
          </p:nvSpPr>
          <p:spPr bwMode="gray">
            <a:xfrm flipV="1">
              <a:off x="3873500" y="2465388"/>
              <a:ext cx="1736725" cy="18669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11" name="Text Box 13">
              <a:extLst>
                <a:ext uri="{FF2B5EF4-FFF2-40B4-BE49-F238E27FC236}">
                  <a16:creationId xmlns:a16="http://schemas.microsoft.com/office/drawing/2014/main" id="{2827F227-3F58-41F8-9C42-ABF26B66DC14}"/>
                </a:ext>
              </a:extLst>
            </p:cNvPr>
            <p:cNvSpPr txBox="1">
              <a:spLocks noChangeArrowheads="1"/>
            </p:cNvSpPr>
            <p:nvPr/>
          </p:nvSpPr>
          <p:spPr bwMode="gray">
            <a:xfrm>
              <a:off x="4071936" y="3091574"/>
              <a:ext cx="1339850" cy="645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srgbClr val="FFFFFF"/>
                  </a:solidFill>
                  <a:latin typeface="Arial" panose="020B0604020202020204" pitchFamily="34" charset="0"/>
                  <a:cs typeface="Arial Narrow"/>
                </a:rPr>
                <a:t>$1,000-10,000+</a:t>
              </a:r>
            </a:p>
          </p:txBody>
        </p:sp>
        <p:grpSp>
          <p:nvGrpSpPr>
            <p:cNvPr id="12" name="Group 23">
              <a:extLst>
                <a:ext uri="{FF2B5EF4-FFF2-40B4-BE49-F238E27FC236}">
                  <a16:creationId xmlns:a16="http://schemas.microsoft.com/office/drawing/2014/main" id="{8A6B6629-1371-4CE1-AB2D-C8F3938F1996}"/>
                </a:ext>
              </a:extLst>
            </p:cNvPr>
            <p:cNvGrpSpPr>
              <a:grpSpLocks/>
            </p:cNvGrpSpPr>
            <p:nvPr/>
          </p:nvGrpSpPr>
          <p:grpSpPr bwMode="auto">
            <a:xfrm>
              <a:off x="5730875" y="1798639"/>
              <a:ext cx="1985963" cy="3109913"/>
              <a:chOff x="3522" y="1381"/>
              <a:chExt cx="1251" cy="1959"/>
            </a:xfrm>
            <a:solidFill>
              <a:schemeClr val="bg1">
                <a:lumMod val="50000"/>
              </a:schemeClr>
            </a:solidFill>
          </p:grpSpPr>
          <p:sp>
            <p:nvSpPr>
              <p:cNvPr id="25" name="Text Box 5">
                <a:extLst>
                  <a:ext uri="{FF2B5EF4-FFF2-40B4-BE49-F238E27FC236}">
                    <a16:creationId xmlns:a16="http://schemas.microsoft.com/office/drawing/2014/main" id="{8D4F2BA1-9360-43BA-8955-0F0A7B4FB95A}"/>
                  </a:ext>
                </a:extLst>
              </p:cNvPr>
              <p:cNvSpPr txBox="1">
                <a:spLocks noChangeArrowheads="1"/>
              </p:cNvSpPr>
              <p:nvPr/>
            </p:nvSpPr>
            <p:spPr bwMode="gray">
              <a:xfrm>
                <a:off x="3522" y="3040"/>
                <a:ext cx="1251" cy="300"/>
              </a:xfrm>
              <a:prstGeom prst="rect">
                <a:avLst/>
              </a:prstGeom>
              <a:noFill/>
              <a:ln>
                <a:noFill/>
              </a:ln>
            </p:spPr>
            <p:txBody>
              <a:bodyPr>
                <a:spAutoFit/>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0" fontAlgn="base" hangingPunct="0">
                  <a:spcBef>
                    <a:spcPct val="50000"/>
                  </a:spcBef>
                  <a:spcAft>
                    <a:spcPct val="0"/>
                  </a:spcAft>
                  <a:defRPr/>
                </a:pPr>
                <a:r>
                  <a:rPr lang="en-US" sz="1400" b="1" dirty="0">
                    <a:solidFill>
                      <a:prstClr val="black"/>
                    </a:solidFill>
                    <a:cs typeface="Arial Narrow"/>
                  </a:rPr>
                  <a:t>Self-directed brokerage account</a:t>
                </a:r>
              </a:p>
            </p:txBody>
          </p:sp>
          <p:sp>
            <p:nvSpPr>
              <p:cNvPr id="26" name="Rectangle 8">
                <a:extLst>
                  <a:ext uri="{FF2B5EF4-FFF2-40B4-BE49-F238E27FC236}">
                    <a16:creationId xmlns:a16="http://schemas.microsoft.com/office/drawing/2014/main" id="{7378D8B6-622D-44F7-9364-33661034541F}"/>
                  </a:ext>
                </a:extLst>
              </p:cNvPr>
              <p:cNvSpPr>
                <a:spLocks noChangeArrowheads="1"/>
              </p:cNvSpPr>
              <p:nvPr/>
            </p:nvSpPr>
            <p:spPr bwMode="gray">
              <a:xfrm>
                <a:off x="3600" y="1381"/>
                <a:ext cx="1094" cy="1596"/>
              </a:xfrm>
              <a:prstGeom prst="rect">
                <a:avLst/>
              </a:prstGeom>
              <a:solidFill>
                <a:schemeClr val="accent6"/>
              </a:solidFill>
              <a:ln>
                <a:noFill/>
              </a:ln>
            </p:spPr>
            <p:txBody>
              <a:bodyPr wrap="none" anchor="ctr"/>
              <a:lstStyle/>
              <a:p>
                <a:pPr algn="ctr" eaLnBrk="0" fontAlgn="base" hangingPunct="0">
                  <a:spcBef>
                    <a:spcPct val="0"/>
                  </a:spcBef>
                  <a:spcAft>
                    <a:spcPct val="0"/>
                  </a:spcAft>
                  <a:defRPr/>
                </a:pPr>
                <a:endParaRPr lang="en-US" sz="2400" dirty="0">
                  <a:solidFill>
                    <a:prstClr val="black"/>
                  </a:solidFill>
                  <a:latin typeface="Arial" panose="020B0604020202020204" pitchFamily="34" charset="0"/>
                </a:endParaRPr>
              </a:p>
            </p:txBody>
          </p:sp>
          <p:sp>
            <p:nvSpPr>
              <p:cNvPr id="27" name="Text Box 9">
                <a:extLst>
                  <a:ext uri="{FF2B5EF4-FFF2-40B4-BE49-F238E27FC236}">
                    <a16:creationId xmlns:a16="http://schemas.microsoft.com/office/drawing/2014/main" id="{23202A73-43FC-4E66-B3A0-1111559DFCD0}"/>
                  </a:ext>
                </a:extLst>
              </p:cNvPr>
              <p:cNvSpPr txBox="1">
                <a:spLocks noChangeArrowheads="1"/>
              </p:cNvSpPr>
              <p:nvPr/>
            </p:nvSpPr>
            <p:spPr bwMode="gray">
              <a:xfrm>
                <a:off x="3666" y="2040"/>
                <a:ext cx="950" cy="230"/>
              </a:xfrm>
              <a:prstGeom prst="rect">
                <a:avLst/>
              </a:prstGeom>
              <a:noFill/>
              <a:ln>
                <a:noFill/>
              </a:ln>
            </p:spPr>
            <p:txBody>
              <a:bodyPr>
                <a:spAutoFit/>
              </a:bodyPr>
              <a:lstStyle>
                <a:lvl1pPr>
                  <a:defRPr sz="2400">
                    <a:solidFill>
                      <a:schemeClr val="tx1"/>
                    </a:solidFill>
                    <a:latin typeface="Arial" pitchFamily="34" charset="0"/>
                    <a:ea typeface="ＭＳ Ｐゴシック"/>
                    <a:cs typeface="ＭＳ Ｐゴシック"/>
                  </a:defRPr>
                </a:lvl1pPr>
                <a:lvl2pPr marL="742950" indent="-285750">
                  <a:defRPr sz="2400">
                    <a:solidFill>
                      <a:schemeClr val="tx1"/>
                    </a:solidFill>
                    <a:latin typeface="Arial" pitchFamily="34" charset="0"/>
                    <a:ea typeface="ＭＳ Ｐゴシック"/>
                    <a:cs typeface="ＭＳ Ｐゴシック"/>
                  </a:defRPr>
                </a:lvl2pPr>
                <a:lvl3pPr marL="1143000" indent="-228600">
                  <a:defRPr sz="2400">
                    <a:solidFill>
                      <a:schemeClr val="tx1"/>
                    </a:solidFill>
                    <a:latin typeface="Arial" pitchFamily="34" charset="0"/>
                    <a:ea typeface="ＭＳ Ｐゴシック"/>
                    <a:cs typeface="ＭＳ Ｐゴシック"/>
                  </a:defRPr>
                </a:lvl3pPr>
                <a:lvl4pPr marL="1600200" indent="-228600">
                  <a:defRPr sz="2400">
                    <a:solidFill>
                      <a:schemeClr val="tx1"/>
                    </a:solidFill>
                    <a:latin typeface="Arial" pitchFamily="34" charset="0"/>
                    <a:ea typeface="ＭＳ Ｐゴシック"/>
                    <a:cs typeface="ＭＳ Ｐゴシック"/>
                  </a:defRPr>
                </a:lvl4pPr>
                <a:lvl5pPr marL="2057400" indent="-22860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0" fontAlgn="base" hangingPunct="0">
                  <a:spcBef>
                    <a:spcPct val="50000"/>
                  </a:spcBef>
                  <a:spcAft>
                    <a:spcPct val="0"/>
                  </a:spcAft>
                  <a:defRPr/>
                </a:pPr>
                <a:r>
                  <a:rPr lang="en-US" sz="2000" b="1" dirty="0">
                    <a:cs typeface="Arial Narrow"/>
                  </a:rPr>
                  <a:t>$10,000+</a:t>
                </a:r>
              </a:p>
            </p:txBody>
          </p:sp>
        </p:grpSp>
        <p:sp>
          <p:nvSpPr>
            <p:cNvPr id="13" name="Line 10">
              <a:extLst>
                <a:ext uri="{FF2B5EF4-FFF2-40B4-BE49-F238E27FC236}">
                  <a16:creationId xmlns:a16="http://schemas.microsoft.com/office/drawing/2014/main" id="{ABAAA66E-A573-4CD8-A244-79C3DA0ED818}"/>
                </a:ext>
              </a:extLst>
            </p:cNvPr>
            <p:cNvSpPr>
              <a:spLocks noChangeShapeType="1"/>
            </p:cNvSpPr>
            <p:nvPr/>
          </p:nvSpPr>
          <p:spPr bwMode="gray">
            <a:xfrm>
              <a:off x="192595" y="4332289"/>
              <a:ext cx="7936994" cy="0"/>
            </a:xfrm>
            <a:prstGeom prst="line">
              <a:avLst/>
            </a:prstGeom>
            <a:noFill/>
            <a:ln w="381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1400" dirty="0">
                <a:solidFill>
                  <a:prstClr val="black"/>
                </a:solidFill>
                <a:latin typeface="Tahoma" pitchFamily="34" charset="0"/>
              </a:endParaRPr>
            </a:p>
          </p:txBody>
        </p:sp>
        <p:grpSp>
          <p:nvGrpSpPr>
            <p:cNvPr id="14" name="Group 25">
              <a:extLst>
                <a:ext uri="{FF2B5EF4-FFF2-40B4-BE49-F238E27FC236}">
                  <a16:creationId xmlns:a16="http://schemas.microsoft.com/office/drawing/2014/main" id="{BA7B5D28-9F3A-4C9C-8141-3A1FF1669085}"/>
                </a:ext>
              </a:extLst>
            </p:cNvPr>
            <p:cNvGrpSpPr>
              <a:grpSpLocks/>
            </p:cNvGrpSpPr>
            <p:nvPr/>
          </p:nvGrpSpPr>
          <p:grpSpPr bwMode="auto">
            <a:xfrm>
              <a:off x="3481388" y="3406775"/>
              <a:ext cx="561975" cy="561975"/>
              <a:chOff x="2201" y="2397"/>
              <a:chExt cx="354" cy="354"/>
            </a:xfrm>
          </p:grpSpPr>
          <p:sp>
            <p:nvSpPr>
              <p:cNvPr id="23" name="Oval 22">
                <a:extLst>
                  <a:ext uri="{FF2B5EF4-FFF2-40B4-BE49-F238E27FC236}">
                    <a16:creationId xmlns:a16="http://schemas.microsoft.com/office/drawing/2014/main" id="{33EBC6BB-3ED7-4015-A201-27C7CBE891A8}"/>
                  </a:ext>
                </a:extLst>
              </p:cNvPr>
              <p:cNvSpPr>
                <a:spLocks noChangeArrowheads="1"/>
              </p:cNvSpPr>
              <p:nvPr/>
            </p:nvSpPr>
            <p:spPr bwMode="gray">
              <a:xfrm>
                <a:off x="2201" y="2397"/>
                <a:ext cx="354" cy="354"/>
              </a:xfrm>
              <a:prstGeom prst="ellipse">
                <a:avLst/>
              </a:prstGeom>
              <a:solidFill>
                <a:schemeClr val="bg2"/>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24" name="AutoShape 24">
                <a:extLst>
                  <a:ext uri="{FF2B5EF4-FFF2-40B4-BE49-F238E27FC236}">
                    <a16:creationId xmlns:a16="http://schemas.microsoft.com/office/drawing/2014/main" id="{031CAEF4-0B39-4CED-910B-30390B3737D9}"/>
                  </a:ext>
                </a:extLst>
              </p:cNvPr>
              <p:cNvSpPr>
                <a:spLocks noChangeArrowheads="1"/>
              </p:cNvSpPr>
              <p:nvPr/>
            </p:nvSpPr>
            <p:spPr bwMode="gray">
              <a:xfrm rot="10800000">
                <a:off x="2270" y="2484"/>
                <a:ext cx="249" cy="181"/>
              </a:xfrm>
              <a:prstGeom prst="leftArrow">
                <a:avLst>
                  <a:gd name="adj1" fmla="val 59120"/>
                  <a:gd name="adj2" fmla="val 61881"/>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grpSp>
        <p:sp>
          <p:nvSpPr>
            <p:cNvPr id="15" name="Text Box 25">
              <a:extLst>
                <a:ext uri="{FF2B5EF4-FFF2-40B4-BE49-F238E27FC236}">
                  <a16:creationId xmlns:a16="http://schemas.microsoft.com/office/drawing/2014/main" id="{97863FCB-71CC-4E99-8976-0CEE84BCB6F2}"/>
                </a:ext>
              </a:extLst>
            </p:cNvPr>
            <p:cNvSpPr txBox="1">
              <a:spLocks noChangeArrowheads="1"/>
            </p:cNvSpPr>
            <p:nvPr/>
          </p:nvSpPr>
          <p:spPr bwMode="gray">
            <a:xfrm>
              <a:off x="582613" y="4355993"/>
              <a:ext cx="1177925" cy="488085"/>
            </a:xfrm>
            <a:prstGeom prst="rect">
              <a:avLst/>
            </a:prstGeom>
            <a:solidFill>
              <a:schemeClr val="accent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lnSpc>
                  <a:spcPct val="90000"/>
                </a:lnSpc>
                <a:spcBef>
                  <a:spcPct val="50000"/>
                </a:spcBef>
                <a:spcAft>
                  <a:spcPct val="0"/>
                </a:spcAft>
              </a:pPr>
              <a:r>
                <a:rPr lang="en-US" sz="1600" b="1" dirty="0">
                  <a:solidFill>
                    <a:prstClr val="black"/>
                  </a:solidFill>
                  <a:latin typeface="Arial" panose="020B0604020202020204" pitchFamily="34" charset="0"/>
                  <a:cs typeface="Arial Narrow"/>
                </a:rPr>
                <a:t>$1,000</a:t>
              </a:r>
              <a:br>
                <a:rPr lang="en-US" sz="1600" b="1" dirty="0">
                  <a:solidFill>
                    <a:prstClr val="black"/>
                  </a:solidFill>
                  <a:latin typeface="Arial" panose="020B0604020202020204" pitchFamily="34" charset="0"/>
                  <a:cs typeface="Arial Narrow"/>
                </a:rPr>
              </a:br>
              <a:r>
                <a:rPr lang="en-US" sz="1600" b="1" dirty="0">
                  <a:solidFill>
                    <a:prstClr val="black"/>
                  </a:solidFill>
                  <a:latin typeface="Arial" panose="020B0604020202020204" pitchFamily="34" charset="0"/>
                  <a:cs typeface="Arial Narrow"/>
                </a:rPr>
                <a:t>minimum</a:t>
              </a:r>
            </a:p>
          </p:txBody>
        </p:sp>
        <p:grpSp>
          <p:nvGrpSpPr>
            <p:cNvPr id="16" name="Group 21">
              <a:extLst>
                <a:ext uri="{FF2B5EF4-FFF2-40B4-BE49-F238E27FC236}">
                  <a16:creationId xmlns:a16="http://schemas.microsoft.com/office/drawing/2014/main" id="{EF863155-8B1B-4707-ACC1-1FDA47147B4F}"/>
                </a:ext>
              </a:extLst>
            </p:cNvPr>
            <p:cNvGrpSpPr>
              <a:grpSpLocks/>
            </p:cNvGrpSpPr>
            <p:nvPr/>
          </p:nvGrpSpPr>
          <p:grpSpPr bwMode="auto">
            <a:xfrm>
              <a:off x="5449888" y="3406775"/>
              <a:ext cx="561975" cy="561975"/>
              <a:chOff x="3153" y="1786"/>
              <a:chExt cx="354" cy="354"/>
            </a:xfrm>
          </p:grpSpPr>
          <p:sp>
            <p:nvSpPr>
              <p:cNvPr id="20" name="Oval 23">
                <a:extLst>
                  <a:ext uri="{FF2B5EF4-FFF2-40B4-BE49-F238E27FC236}">
                    <a16:creationId xmlns:a16="http://schemas.microsoft.com/office/drawing/2014/main" id="{9A54EC23-BDE9-42F1-A545-115DCA9F0F3E}"/>
                  </a:ext>
                </a:extLst>
              </p:cNvPr>
              <p:cNvSpPr>
                <a:spLocks noChangeArrowheads="1"/>
              </p:cNvSpPr>
              <p:nvPr/>
            </p:nvSpPr>
            <p:spPr bwMode="gray">
              <a:xfrm>
                <a:off x="3153" y="1786"/>
                <a:ext cx="354" cy="354"/>
              </a:xfrm>
              <a:prstGeom prst="ellipse">
                <a:avLst/>
              </a:prstGeom>
              <a:solidFill>
                <a:schemeClr val="bg2"/>
              </a:solidFill>
              <a:ln w="38100">
                <a:solidFill>
                  <a:srgbClr val="FFFFFF"/>
                </a:solidFill>
                <a:round/>
                <a:headEnd/>
                <a:tailEnd/>
              </a:ln>
            </p:spPr>
            <p:txBody>
              <a:bodyPr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21" name="Right Arrow 32">
                <a:extLst>
                  <a:ext uri="{FF2B5EF4-FFF2-40B4-BE49-F238E27FC236}">
                    <a16:creationId xmlns:a16="http://schemas.microsoft.com/office/drawing/2014/main" id="{4BAAC230-142D-42A3-AC83-6137623ACEC5}"/>
                  </a:ext>
                </a:extLst>
              </p:cNvPr>
              <p:cNvSpPr>
                <a:spLocks noChangeArrowheads="1"/>
              </p:cNvSpPr>
              <p:nvPr/>
            </p:nvSpPr>
            <p:spPr bwMode="gray">
              <a:xfrm rot="10800000">
                <a:off x="3177" y="1867"/>
                <a:ext cx="205" cy="19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22" name="Right Arrow 32">
                <a:extLst>
                  <a:ext uri="{FF2B5EF4-FFF2-40B4-BE49-F238E27FC236}">
                    <a16:creationId xmlns:a16="http://schemas.microsoft.com/office/drawing/2014/main" id="{9B44BBDE-269B-4445-AD13-7442214DC5EF}"/>
                  </a:ext>
                </a:extLst>
              </p:cNvPr>
              <p:cNvSpPr>
                <a:spLocks noChangeArrowheads="1"/>
              </p:cNvSpPr>
              <p:nvPr/>
            </p:nvSpPr>
            <p:spPr bwMode="gray">
              <a:xfrm>
                <a:off x="3269" y="1867"/>
                <a:ext cx="205" cy="195"/>
              </a:xfrm>
              <a:prstGeom prst="rightArrow">
                <a:avLst>
                  <a:gd name="adj1" fmla="val 50000"/>
                  <a:gd name="adj2" fmla="val 50174"/>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dirty="0">
                  <a:solidFill>
                    <a:prstClr val="black"/>
                  </a:solidFill>
                  <a:latin typeface="Tahoma" pitchFamily="34" charset="0"/>
                </a:endParaRPr>
              </a:p>
            </p:txBody>
          </p:sp>
        </p:grpSp>
        <p:sp>
          <p:nvSpPr>
            <p:cNvPr id="17" name="Text Box 4">
              <a:extLst>
                <a:ext uri="{FF2B5EF4-FFF2-40B4-BE49-F238E27FC236}">
                  <a16:creationId xmlns:a16="http://schemas.microsoft.com/office/drawing/2014/main" id="{37CF4351-4F4B-4822-AF18-7347C7ADA905}"/>
                </a:ext>
              </a:extLst>
            </p:cNvPr>
            <p:cNvSpPr txBox="1">
              <a:spLocks noChangeArrowheads="1"/>
            </p:cNvSpPr>
            <p:nvPr/>
          </p:nvSpPr>
          <p:spPr bwMode="gray">
            <a:xfrm>
              <a:off x="3823449" y="4968791"/>
              <a:ext cx="3730624" cy="589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1800" b="1" dirty="0">
                  <a:solidFill>
                    <a:srgbClr val="323332"/>
                  </a:solidFill>
                  <a:latin typeface="Arial" panose="020B0604020202020204" pitchFamily="34" charset="0"/>
                  <a:cs typeface="Arial" panose="020B0604020202020204" pitchFamily="34" charset="0"/>
                </a:rPr>
                <a:t>A minimum of $1,000 required </a:t>
              </a:r>
              <a:br>
                <a:rPr lang="en-US" sz="1800" b="1" dirty="0">
                  <a:solidFill>
                    <a:srgbClr val="323332"/>
                  </a:solidFill>
                  <a:latin typeface="Arial" panose="020B0604020202020204" pitchFamily="34" charset="0"/>
                  <a:cs typeface="Arial" panose="020B0604020202020204" pitchFamily="34" charset="0"/>
                </a:rPr>
              </a:br>
              <a:r>
                <a:rPr lang="en-US" sz="1800" b="1" dirty="0">
                  <a:solidFill>
                    <a:srgbClr val="323332"/>
                  </a:solidFill>
                  <a:latin typeface="Arial" panose="020B0604020202020204" pitchFamily="34" charset="0"/>
                  <a:cs typeface="Arial" panose="020B0604020202020204" pitchFamily="34" charset="0"/>
                </a:rPr>
                <a:t>in your HSA base balance</a:t>
              </a:r>
            </a:p>
          </p:txBody>
        </p:sp>
        <p:sp>
          <p:nvSpPr>
            <p:cNvPr id="18" name="AutoShape 28">
              <a:extLst>
                <a:ext uri="{FF2B5EF4-FFF2-40B4-BE49-F238E27FC236}">
                  <a16:creationId xmlns:a16="http://schemas.microsoft.com/office/drawing/2014/main" id="{637C7ECA-FBE5-48C2-9FA0-5D49CC38242B}"/>
                </a:ext>
              </a:extLst>
            </p:cNvPr>
            <p:cNvSpPr>
              <a:spLocks/>
            </p:cNvSpPr>
            <p:nvPr/>
          </p:nvSpPr>
          <p:spPr bwMode="gray">
            <a:xfrm rot="16200000">
              <a:off x="5657056" y="2990673"/>
              <a:ext cx="136525" cy="3706812"/>
            </a:xfrm>
            <a:prstGeom prst="leftBracket">
              <a:avLst>
                <a:gd name="adj" fmla="val 226260"/>
              </a:avLst>
            </a:prstGeom>
            <a:ln>
              <a:solidFill>
                <a:schemeClr val="accent1"/>
              </a:solidFill>
              <a:headEnd/>
              <a:tailEnd/>
            </a:ln>
            <a:extLst>
              <a:ext uri="{909E8E84-426E-40dd-AFC4-6F175D3DCCD1}">
                <a14:hiddenFill xmlns="" xmlns:a14="http://schemas.microsoft.com/office/drawing/2010/main">
                  <a:solidFill>
                    <a:srgbClr val="FFFFFF"/>
                  </a:solidFill>
                </a14:hiddenFill>
              </a:ext>
            </a:extLst>
          </p:spPr>
          <p:style>
            <a:lnRef idx="1">
              <a:schemeClr val="accent4"/>
            </a:lnRef>
            <a:fillRef idx="0">
              <a:schemeClr val="accent4"/>
            </a:fillRef>
            <a:effectRef idx="0">
              <a:schemeClr val="accent4"/>
            </a:effectRef>
            <a:fontRef idx="minor">
              <a:schemeClr val="tx1"/>
            </a:fontRef>
          </p:style>
          <p:txBody>
            <a:bodyPr rot="10800000" wrap="none" anchor="ctr"/>
            <a:lstStyle/>
            <a:p>
              <a:pPr algn="ctr" eaLnBrk="0" fontAlgn="base" hangingPunct="0">
                <a:spcBef>
                  <a:spcPct val="0"/>
                </a:spcBef>
                <a:spcAft>
                  <a:spcPct val="0"/>
                </a:spcAft>
              </a:pPr>
              <a:endParaRPr lang="en-US" sz="2400" dirty="0">
                <a:solidFill>
                  <a:prstClr val="black"/>
                </a:solidFill>
                <a:latin typeface="Tahoma" pitchFamily="34" charset="0"/>
              </a:endParaRPr>
            </a:p>
          </p:txBody>
        </p:sp>
        <p:sp>
          <p:nvSpPr>
            <p:cNvPr id="19" name="Text Box 13">
              <a:extLst>
                <a:ext uri="{FF2B5EF4-FFF2-40B4-BE49-F238E27FC236}">
                  <a16:creationId xmlns:a16="http://schemas.microsoft.com/office/drawing/2014/main" id="{0CAD4E7A-FA54-40D8-B344-6657C1D57760}"/>
                </a:ext>
              </a:extLst>
            </p:cNvPr>
            <p:cNvSpPr txBox="1">
              <a:spLocks noChangeArrowheads="1"/>
            </p:cNvSpPr>
            <p:nvPr/>
          </p:nvSpPr>
          <p:spPr bwMode="gray">
            <a:xfrm>
              <a:off x="1876425" y="4648200"/>
              <a:ext cx="1735138" cy="36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ahoma" pitchFamily="34" charset="0"/>
                  <a:ea typeface="ＭＳ Ｐゴシック" pitchFamily="34" charset="-128"/>
                </a:defRPr>
              </a:lvl1pPr>
              <a:lvl2pPr marL="742950" indent="-285750">
                <a:defRPr sz="1400">
                  <a:solidFill>
                    <a:schemeClr val="tx1"/>
                  </a:solidFill>
                  <a:latin typeface="Tahoma" pitchFamily="34" charset="0"/>
                  <a:ea typeface="ＭＳ Ｐゴシック" pitchFamily="34" charset="-128"/>
                </a:defRPr>
              </a:lvl2pPr>
              <a:lvl3pPr marL="1143000" indent="-228600">
                <a:defRPr sz="1400">
                  <a:solidFill>
                    <a:schemeClr val="tx1"/>
                  </a:solidFill>
                  <a:latin typeface="Tahoma" pitchFamily="34" charset="0"/>
                  <a:ea typeface="ＭＳ Ｐゴシック" pitchFamily="34" charset="-128"/>
                </a:defRPr>
              </a:lvl3pPr>
              <a:lvl4pPr marL="1600200" indent="-228600">
                <a:defRPr sz="1400">
                  <a:solidFill>
                    <a:schemeClr val="tx1"/>
                  </a:solidFill>
                  <a:latin typeface="Tahoma" pitchFamily="34" charset="0"/>
                  <a:ea typeface="ＭＳ Ｐゴシック" pitchFamily="34" charset="-128"/>
                </a:defRPr>
              </a:lvl4pPr>
              <a:lvl5pPr marL="2057400" indent="-228600">
                <a:defRPr sz="1400">
                  <a:solidFill>
                    <a:schemeClr val="tx1"/>
                  </a:solidFill>
                  <a:latin typeface="Tahoma" pitchFamily="34" charset="0"/>
                  <a:ea typeface="ＭＳ Ｐゴシック" pitchFamily="34" charset="-128"/>
                </a:defRPr>
              </a:lvl5pPr>
              <a:lvl6pPr marL="25146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6pPr>
              <a:lvl7pPr marL="29718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7pPr>
              <a:lvl8pPr marL="34290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8pPr>
              <a:lvl9pPr marL="3886200" indent="-228600" algn="ctr" eaLnBrk="0" fontAlgn="base" hangingPunct="0">
                <a:spcBef>
                  <a:spcPct val="0"/>
                </a:spcBef>
                <a:spcAft>
                  <a:spcPct val="0"/>
                </a:spcAft>
                <a:defRPr sz="1400">
                  <a:solidFill>
                    <a:schemeClr val="tx1"/>
                  </a:solidFill>
                  <a:latin typeface="Tahoma" pitchFamily="34" charset="0"/>
                  <a:ea typeface="ＭＳ Ｐゴシック" pitchFamily="34" charset="-128"/>
                </a:defRPr>
              </a:lvl9pPr>
            </a:lstStyle>
            <a:p>
              <a:pPr algn="ctr" eaLnBrk="0" fontAlgn="base" hangingPunct="0">
                <a:spcBef>
                  <a:spcPct val="50000"/>
                </a:spcBef>
                <a:spcAft>
                  <a:spcPct val="0"/>
                </a:spcAft>
              </a:pPr>
              <a:r>
                <a:rPr lang="en-US" sz="2000" b="1" dirty="0">
                  <a:solidFill>
                    <a:prstClr val="black"/>
                  </a:solidFill>
                  <a:latin typeface="Arial" panose="020B0604020202020204" pitchFamily="34" charset="0"/>
                  <a:cs typeface="Arial Narrow"/>
                </a:rPr>
                <a:t>$0-$1,000</a:t>
              </a:r>
            </a:p>
          </p:txBody>
        </p:sp>
      </p:grpSp>
    </p:spTree>
    <p:extLst>
      <p:ext uri="{BB962C8B-B14F-4D97-AF65-F5344CB8AC3E}">
        <p14:creationId xmlns:p14="http://schemas.microsoft.com/office/powerpoint/2010/main" val="715440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320-5287-49DA-95D0-34F5895675BC}"/>
              </a:ext>
            </a:extLst>
          </p:cNvPr>
          <p:cNvSpPr>
            <a:spLocks noGrp="1"/>
          </p:cNvSpPr>
          <p:nvPr>
            <p:ph type="title"/>
          </p:nvPr>
        </p:nvSpPr>
        <p:spPr/>
        <p:txBody>
          <a:bodyPr>
            <a:normAutofit/>
          </a:bodyPr>
          <a:lstStyle/>
          <a:p>
            <a:r>
              <a:rPr lang="en-US" dirty="0"/>
              <a:t>More than 30 mutual funds offered</a:t>
            </a:r>
          </a:p>
        </p:txBody>
      </p:sp>
      <p:sp>
        <p:nvSpPr>
          <p:cNvPr id="3" name="Content Placeholder 2">
            <a:extLst>
              <a:ext uri="{FF2B5EF4-FFF2-40B4-BE49-F238E27FC236}">
                <a16:creationId xmlns:a16="http://schemas.microsoft.com/office/drawing/2014/main" id="{1ED7D0E1-FABD-4238-B29D-820212A75FB8}"/>
              </a:ext>
            </a:extLst>
          </p:cNvPr>
          <p:cNvSpPr>
            <a:spLocks noGrp="1"/>
          </p:cNvSpPr>
          <p:nvPr>
            <p:ph idx="1"/>
          </p:nvPr>
        </p:nvSpPr>
        <p:spPr>
          <a:xfrm>
            <a:off x="1104900" y="1861668"/>
            <a:ext cx="10111738" cy="701288"/>
          </a:xfrm>
        </p:spPr>
        <p:txBody>
          <a:bodyPr/>
          <a:lstStyle/>
          <a:p>
            <a:pPr marL="0" indent="0">
              <a:buNone/>
            </a:pPr>
            <a:r>
              <a:rPr lang="en-US" dirty="0"/>
              <a:t>Quarterly investment statements.</a:t>
            </a:r>
          </a:p>
        </p:txBody>
      </p:sp>
      <p:sp>
        <p:nvSpPr>
          <p:cNvPr id="4" name="Footer Placeholder 3">
            <a:extLst>
              <a:ext uri="{FF2B5EF4-FFF2-40B4-BE49-F238E27FC236}">
                <a16:creationId xmlns:a16="http://schemas.microsoft.com/office/drawing/2014/main" id="{A98D36F6-3D56-4408-97E2-B06D0919FC4F}"/>
              </a:ext>
            </a:extLst>
          </p:cNvPr>
          <p:cNvSpPr>
            <a:spLocks noGrp="1"/>
          </p:cNvSpPr>
          <p:nvPr>
            <p:ph type="ftr" sz="quarter" idx="3"/>
          </p:nvPr>
        </p:nvSpPr>
        <p:spPr/>
        <p:txBody>
          <a:bodyPr/>
          <a:lstStyle/>
          <a:p>
            <a:endParaRPr lang="en-US" dirty="0"/>
          </a:p>
        </p:txBody>
      </p:sp>
      <p:sp>
        <p:nvSpPr>
          <p:cNvPr id="5" name="Content Placeholder 2">
            <a:extLst>
              <a:ext uri="{FF2B5EF4-FFF2-40B4-BE49-F238E27FC236}">
                <a16:creationId xmlns:a16="http://schemas.microsoft.com/office/drawing/2014/main" id="{0741EB6C-7557-428F-8609-31A450955D1D}"/>
              </a:ext>
            </a:extLst>
          </p:cNvPr>
          <p:cNvSpPr txBox="1">
            <a:spLocks/>
          </p:cNvSpPr>
          <p:nvPr/>
        </p:nvSpPr>
        <p:spPr>
          <a:xfrm>
            <a:off x="893886" y="4302933"/>
            <a:ext cx="2715126" cy="839642"/>
          </a:xfrm>
          <a:prstGeom prst="rect">
            <a:avLst/>
          </a:prstGeom>
        </p:spPr>
        <p:txBody>
          <a:bodyPr vert="horz" lIns="121899" tIns="60949" rIns="121899" bIns="60949" rtlCol="0">
            <a:normAutofit/>
          </a:bodyPr>
          <a:lstStyle>
            <a:lvl1pPr marL="228600" indent="-228600" algn="l" defTabSz="609493" rtl="0" eaLnBrk="1" latinLnBrk="0" hangingPunct="1">
              <a:lnSpc>
                <a:spcPct val="114000"/>
              </a:lnSpc>
              <a:spcBef>
                <a:spcPts val="800"/>
              </a:spcBef>
              <a:buClr>
                <a:srgbClr val="0071CF"/>
              </a:buClr>
              <a:buFont typeface="Arial"/>
              <a:buChar char="•"/>
              <a:defRPr sz="2400" kern="1200">
                <a:solidFill>
                  <a:schemeClr val="tx1"/>
                </a:solidFill>
                <a:latin typeface="Arial"/>
                <a:ea typeface="+mn-ea"/>
                <a:cs typeface="Arial"/>
              </a:defRPr>
            </a:lvl1pPr>
            <a:lvl2pPr marL="914400" indent="-304800" algn="l" defTabSz="609493" rtl="0" eaLnBrk="1" latinLnBrk="0" hangingPunct="1">
              <a:lnSpc>
                <a:spcPct val="114000"/>
              </a:lnSpc>
              <a:spcBef>
                <a:spcPts val="800"/>
              </a:spcBef>
              <a:buClr>
                <a:srgbClr val="0071CF"/>
              </a:buClr>
              <a:buFont typeface="Arial"/>
              <a:buChar char="–"/>
              <a:defRPr sz="2000" kern="1200">
                <a:solidFill>
                  <a:schemeClr val="tx1"/>
                </a:solidFill>
                <a:latin typeface="Arial"/>
                <a:ea typeface="+mn-ea"/>
                <a:cs typeface="Arial"/>
              </a:defRPr>
            </a:lvl2pPr>
            <a:lvl3pPr marL="1427163" indent="-207963" algn="l" defTabSz="609493" rtl="0" eaLnBrk="1" latinLnBrk="0" hangingPunct="1">
              <a:lnSpc>
                <a:spcPct val="114000"/>
              </a:lnSpc>
              <a:spcBef>
                <a:spcPts val="800"/>
              </a:spcBef>
              <a:buClr>
                <a:srgbClr val="0071CF"/>
              </a:buClr>
              <a:buFont typeface="Arial"/>
              <a:buChar char="•"/>
              <a:tabLst/>
              <a:defRPr sz="1600" kern="1200">
                <a:solidFill>
                  <a:schemeClr val="tx1"/>
                </a:solidFill>
                <a:latin typeface="Arial"/>
                <a:ea typeface="+mn-ea"/>
                <a:cs typeface="Arial"/>
              </a:defRPr>
            </a:lvl3pPr>
            <a:lvl4pPr marL="2133227"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4pPr>
            <a:lvl5pPr marL="2742720"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n-US" dirty="0"/>
              <a:t>Review activity.</a:t>
            </a:r>
          </a:p>
        </p:txBody>
      </p:sp>
      <p:sp>
        <p:nvSpPr>
          <p:cNvPr id="6" name="Content Placeholder 2">
            <a:extLst>
              <a:ext uri="{FF2B5EF4-FFF2-40B4-BE49-F238E27FC236}">
                <a16:creationId xmlns:a16="http://schemas.microsoft.com/office/drawing/2014/main" id="{3B0BE00F-7338-48D1-B3A3-5AEEA3A89CE5}"/>
              </a:ext>
            </a:extLst>
          </p:cNvPr>
          <p:cNvSpPr txBox="1">
            <a:spLocks/>
          </p:cNvSpPr>
          <p:nvPr/>
        </p:nvSpPr>
        <p:spPr>
          <a:xfrm>
            <a:off x="3777912" y="4302933"/>
            <a:ext cx="3760022" cy="839642"/>
          </a:xfrm>
          <a:prstGeom prst="rect">
            <a:avLst/>
          </a:prstGeom>
        </p:spPr>
        <p:txBody>
          <a:bodyPr vert="horz" lIns="121899" tIns="60949" rIns="121899" bIns="60949" rtlCol="0">
            <a:normAutofit/>
          </a:bodyPr>
          <a:lstStyle>
            <a:lvl1pPr marL="228600" indent="-228600" algn="l" defTabSz="609493" rtl="0" eaLnBrk="1" latinLnBrk="0" hangingPunct="1">
              <a:lnSpc>
                <a:spcPct val="114000"/>
              </a:lnSpc>
              <a:spcBef>
                <a:spcPts val="800"/>
              </a:spcBef>
              <a:buClr>
                <a:srgbClr val="0071CF"/>
              </a:buClr>
              <a:buFont typeface="Arial"/>
              <a:buChar char="•"/>
              <a:defRPr sz="2400" kern="1200">
                <a:solidFill>
                  <a:schemeClr val="tx1"/>
                </a:solidFill>
                <a:latin typeface="Arial"/>
                <a:ea typeface="+mn-ea"/>
                <a:cs typeface="Arial"/>
              </a:defRPr>
            </a:lvl1pPr>
            <a:lvl2pPr marL="914400" indent="-304800" algn="l" defTabSz="609493" rtl="0" eaLnBrk="1" latinLnBrk="0" hangingPunct="1">
              <a:lnSpc>
                <a:spcPct val="114000"/>
              </a:lnSpc>
              <a:spcBef>
                <a:spcPts val="800"/>
              </a:spcBef>
              <a:buClr>
                <a:srgbClr val="0071CF"/>
              </a:buClr>
              <a:buFont typeface="Arial"/>
              <a:buChar char="–"/>
              <a:defRPr sz="2000" kern="1200">
                <a:solidFill>
                  <a:schemeClr val="tx1"/>
                </a:solidFill>
                <a:latin typeface="Arial"/>
                <a:ea typeface="+mn-ea"/>
                <a:cs typeface="Arial"/>
              </a:defRPr>
            </a:lvl2pPr>
            <a:lvl3pPr marL="1427163" indent="-207963" algn="l" defTabSz="609493" rtl="0" eaLnBrk="1" latinLnBrk="0" hangingPunct="1">
              <a:lnSpc>
                <a:spcPct val="114000"/>
              </a:lnSpc>
              <a:spcBef>
                <a:spcPts val="800"/>
              </a:spcBef>
              <a:buClr>
                <a:srgbClr val="0071CF"/>
              </a:buClr>
              <a:buFont typeface="Arial"/>
              <a:buChar char="•"/>
              <a:tabLst/>
              <a:defRPr sz="1600" kern="1200">
                <a:solidFill>
                  <a:schemeClr val="tx1"/>
                </a:solidFill>
                <a:latin typeface="Arial"/>
                <a:ea typeface="+mn-ea"/>
                <a:cs typeface="Arial"/>
              </a:defRPr>
            </a:lvl3pPr>
            <a:lvl4pPr marL="2133227"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4pPr>
            <a:lvl5pPr marL="2742720"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n-US" dirty="0"/>
              <a:t>Manage asset allocation.</a:t>
            </a:r>
          </a:p>
        </p:txBody>
      </p:sp>
      <p:sp>
        <p:nvSpPr>
          <p:cNvPr id="7" name="Content Placeholder 2">
            <a:extLst>
              <a:ext uri="{FF2B5EF4-FFF2-40B4-BE49-F238E27FC236}">
                <a16:creationId xmlns:a16="http://schemas.microsoft.com/office/drawing/2014/main" id="{457ACEF3-54A6-43F7-85CE-FA7F57980D7B}"/>
              </a:ext>
            </a:extLst>
          </p:cNvPr>
          <p:cNvSpPr txBox="1">
            <a:spLocks/>
          </p:cNvSpPr>
          <p:nvPr/>
        </p:nvSpPr>
        <p:spPr>
          <a:xfrm>
            <a:off x="7750179" y="4302933"/>
            <a:ext cx="3567363" cy="839642"/>
          </a:xfrm>
          <a:prstGeom prst="rect">
            <a:avLst/>
          </a:prstGeom>
        </p:spPr>
        <p:txBody>
          <a:bodyPr vert="horz" lIns="121899" tIns="60949" rIns="121899" bIns="60949" rtlCol="0">
            <a:normAutofit/>
          </a:bodyPr>
          <a:lstStyle>
            <a:lvl1pPr marL="228600" indent="-228600" algn="l" defTabSz="609493" rtl="0" eaLnBrk="1" latinLnBrk="0" hangingPunct="1">
              <a:lnSpc>
                <a:spcPct val="114000"/>
              </a:lnSpc>
              <a:spcBef>
                <a:spcPts val="800"/>
              </a:spcBef>
              <a:buClr>
                <a:srgbClr val="0071CF"/>
              </a:buClr>
              <a:buFont typeface="Arial"/>
              <a:buChar char="•"/>
              <a:defRPr sz="2400" kern="1200">
                <a:solidFill>
                  <a:schemeClr val="tx1"/>
                </a:solidFill>
                <a:latin typeface="Arial"/>
                <a:ea typeface="+mn-ea"/>
                <a:cs typeface="Arial"/>
              </a:defRPr>
            </a:lvl1pPr>
            <a:lvl2pPr marL="914400" indent="-304800" algn="l" defTabSz="609493" rtl="0" eaLnBrk="1" latinLnBrk="0" hangingPunct="1">
              <a:lnSpc>
                <a:spcPct val="114000"/>
              </a:lnSpc>
              <a:spcBef>
                <a:spcPts val="800"/>
              </a:spcBef>
              <a:buClr>
                <a:srgbClr val="0071CF"/>
              </a:buClr>
              <a:buFont typeface="Arial"/>
              <a:buChar char="–"/>
              <a:defRPr sz="2000" kern="1200">
                <a:solidFill>
                  <a:schemeClr val="tx1"/>
                </a:solidFill>
                <a:latin typeface="Arial"/>
                <a:ea typeface="+mn-ea"/>
                <a:cs typeface="Arial"/>
              </a:defRPr>
            </a:lvl2pPr>
            <a:lvl3pPr marL="1427163" indent="-207963" algn="l" defTabSz="609493" rtl="0" eaLnBrk="1" latinLnBrk="0" hangingPunct="1">
              <a:lnSpc>
                <a:spcPct val="114000"/>
              </a:lnSpc>
              <a:spcBef>
                <a:spcPts val="800"/>
              </a:spcBef>
              <a:buClr>
                <a:srgbClr val="0071CF"/>
              </a:buClr>
              <a:buFont typeface="Arial"/>
              <a:buChar char="•"/>
              <a:tabLst/>
              <a:defRPr sz="1600" kern="1200">
                <a:solidFill>
                  <a:schemeClr val="tx1"/>
                </a:solidFill>
                <a:latin typeface="Arial"/>
                <a:ea typeface="+mn-ea"/>
                <a:cs typeface="Arial"/>
              </a:defRPr>
            </a:lvl3pPr>
            <a:lvl4pPr marL="2133227"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4pPr>
            <a:lvl5pPr marL="2742720" indent="-304747" algn="l" defTabSz="609493" rtl="0" eaLnBrk="1" latinLnBrk="0" hangingPunct="1">
              <a:lnSpc>
                <a:spcPct val="114000"/>
              </a:lnSpc>
              <a:spcBef>
                <a:spcPts val="800"/>
              </a:spcBef>
              <a:buClr>
                <a:srgbClr val="0071CF"/>
              </a:buClr>
              <a:buFont typeface="Arial"/>
              <a:buChar char="»"/>
              <a:defRPr sz="1400" kern="1200">
                <a:solidFill>
                  <a:schemeClr val="tx1"/>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buNone/>
            </a:pPr>
            <a:r>
              <a:rPr lang="en-US" dirty="0"/>
              <a:t>View fund performance.</a:t>
            </a:r>
          </a:p>
        </p:txBody>
      </p:sp>
      <p:pic>
        <p:nvPicPr>
          <p:cNvPr id="8" name="Picture 7">
            <a:extLst>
              <a:ext uri="{FF2B5EF4-FFF2-40B4-BE49-F238E27FC236}">
                <a16:creationId xmlns:a16="http://schemas.microsoft.com/office/drawing/2014/main" id="{B6D6C25A-10F6-4FB7-AF8A-4A72FE11B842}"/>
              </a:ext>
            </a:extLst>
          </p:cNvPr>
          <p:cNvPicPr>
            <a:picLocks noChangeAspect="1"/>
          </p:cNvPicPr>
          <p:nvPr/>
        </p:nvPicPr>
        <p:blipFill>
          <a:blip r:embed="rId2"/>
          <a:stretch>
            <a:fillRect/>
          </a:stretch>
        </p:blipFill>
        <p:spPr>
          <a:xfrm>
            <a:off x="1920053" y="3154379"/>
            <a:ext cx="662792" cy="1027328"/>
          </a:xfrm>
          <a:prstGeom prst="rect">
            <a:avLst/>
          </a:prstGeom>
        </p:spPr>
      </p:pic>
      <p:pic>
        <p:nvPicPr>
          <p:cNvPr id="9" name="Picture 8">
            <a:extLst>
              <a:ext uri="{FF2B5EF4-FFF2-40B4-BE49-F238E27FC236}">
                <a16:creationId xmlns:a16="http://schemas.microsoft.com/office/drawing/2014/main" id="{D7CA654F-12A3-42DC-8921-400BA3E326CC}"/>
              </a:ext>
            </a:extLst>
          </p:cNvPr>
          <p:cNvPicPr>
            <a:picLocks noChangeAspect="1"/>
          </p:cNvPicPr>
          <p:nvPr/>
        </p:nvPicPr>
        <p:blipFill>
          <a:blip r:embed="rId3"/>
          <a:stretch>
            <a:fillRect/>
          </a:stretch>
        </p:blipFill>
        <p:spPr>
          <a:xfrm>
            <a:off x="5241526" y="3111567"/>
            <a:ext cx="832793" cy="1070140"/>
          </a:xfrm>
          <a:prstGeom prst="rect">
            <a:avLst/>
          </a:prstGeom>
        </p:spPr>
      </p:pic>
      <p:pic>
        <p:nvPicPr>
          <p:cNvPr id="10" name="Picture 9">
            <a:extLst>
              <a:ext uri="{FF2B5EF4-FFF2-40B4-BE49-F238E27FC236}">
                <a16:creationId xmlns:a16="http://schemas.microsoft.com/office/drawing/2014/main" id="{0D7FC97D-20D2-44EA-BFE6-862C842FE7F1}"/>
              </a:ext>
            </a:extLst>
          </p:cNvPr>
          <p:cNvPicPr>
            <a:picLocks noChangeAspect="1"/>
          </p:cNvPicPr>
          <p:nvPr/>
        </p:nvPicPr>
        <p:blipFill>
          <a:blip r:embed="rId4"/>
          <a:stretch>
            <a:fillRect/>
          </a:stretch>
        </p:blipFill>
        <p:spPr>
          <a:xfrm>
            <a:off x="8971454" y="3154379"/>
            <a:ext cx="1124812" cy="1027327"/>
          </a:xfrm>
          <a:prstGeom prst="rect">
            <a:avLst/>
          </a:prstGeom>
        </p:spPr>
      </p:pic>
    </p:spTree>
    <p:extLst>
      <p:ext uri="{BB962C8B-B14F-4D97-AF65-F5344CB8AC3E}">
        <p14:creationId xmlns:p14="http://schemas.microsoft.com/office/powerpoint/2010/main" val="48574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282F-CBBB-44BA-92A4-D2C8B05C3720}"/>
              </a:ext>
            </a:extLst>
          </p:cNvPr>
          <p:cNvSpPr>
            <a:spLocks noGrp="1"/>
          </p:cNvSpPr>
          <p:nvPr>
            <p:ph type="title"/>
          </p:nvPr>
        </p:nvSpPr>
        <p:spPr/>
        <p:txBody>
          <a:bodyPr>
            <a:normAutofit/>
          </a:bodyPr>
          <a:lstStyle/>
          <a:p>
            <a:r>
              <a:rPr lang="en-US" dirty="0"/>
              <a:t>After you’re enrolled</a:t>
            </a:r>
          </a:p>
        </p:txBody>
      </p:sp>
      <p:sp>
        <p:nvSpPr>
          <p:cNvPr id="3" name="Content Placeholder 2">
            <a:extLst>
              <a:ext uri="{FF2B5EF4-FFF2-40B4-BE49-F238E27FC236}">
                <a16:creationId xmlns:a16="http://schemas.microsoft.com/office/drawing/2014/main" id="{C7CBCCEE-F46B-48F6-B7D7-E3CBB2361170}"/>
              </a:ext>
            </a:extLst>
          </p:cNvPr>
          <p:cNvSpPr>
            <a:spLocks noGrp="1"/>
          </p:cNvSpPr>
          <p:nvPr>
            <p:ph idx="1"/>
          </p:nvPr>
        </p:nvSpPr>
        <p:spPr/>
        <p:txBody>
          <a:bodyPr/>
          <a:lstStyle/>
          <a:p>
            <a:r>
              <a:rPr lang="en-US" dirty="0"/>
              <a:t>Receive your Capital Blue Cross VISA debit card by mail.</a:t>
            </a:r>
          </a:p>
          <a:p>
            <a:r>
              <a:rPr lang="en-US" dirty="0"/>
              <a:t>Use your debit card to pay for qualified healthcare expenses.</a:t>
            </a:r>
          </a:p>
          <a:p>
            <a:r>
              <a:rPr lang="en-US" dirty="0"/>
              <a:t>Visit </a:t>
            </a:r>
            <a:r>
              <a:rPr lang="en-US" b="1" dirty="0">
                <a:solidFill>
                  <a:schemeClr val="accent1"/>
                </a:solidFill>
              </a:rPr>
              <a:t>CapBlueCross.com/Funds</a:t>
            </a:r>
            <a:r>
              <a:rPr lang="en-US" dirty="0"/>
              <a:t> to:</a:t>
            </a:r>
          </a:p>
          <a:p>
            <a:pPr lvl="1"/>
            <a:r>
              <a:rPr lang="en-US" dirty="0"/>
              <a:t>View account activity and check balances.</a:t>
            </a:r>
          </a:p>
          <a:p>
            <a:pPr lvl="1"/>
            <a:r>
              <a:rPr lang="en-US" dirty="0"/>
              <a:t>Get forms and upload receipts.</a:t>
            </a:r>
          </a:p>
          <a:p>
            <a:pPr lvl="1"/>
            <a:r>
              <a:rPr lang="en-US" dirty="0"/>
              <a:t>Request additional debit cards.</a:t>
            </a:r>
          </a:p>
          <a:p>
            <a:pPr lvl="1"/>
            <a:r>
              <a:rPr lang="en-US" dirty="0"/>
              <a:t>View and manage investments over $1,000.</a:t>
            </a:r>
          </a:p>
          <a:p>
            <a:endParaRPr lang="en-US" dirty="0"/>
          </a:p>
        </p:txBody>
      </p:sp>
      <p:sp>
        <p:nvSpPr>
          <p:cNvPr id="4" name="Footer Placeholder 3">
            <a:extLst>
              <a:ext uri="{FF2B5EF4-FFF2-40B4-BE49-F238E27FC236}">
                <a16:creationId xmlns:a16="http://schemas.microsoft.com/office/drawing/2014/main" id="{9245491A-E787-4CFF-B57E-35BFA4E9EAD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74031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443B-D3A7-4505-A87A-E35023F99ABA}"/>
              </a:ext>
            </a:extLst>
          </p:cNvPr>
          <p:cNvSpPr>
            <a:spLocks noGrp="1"/>
          </p:cNvSpPr>
          <p:nvPr>
            <p:ph type="title"/>
          </p:nvPr>
        </p:nvSpPr>
        <p:spPr/>
        <p:txBody>
          <a:bodyPr>
            <a:normAutofit/>
          </a:bodyPr>
          <a:lstStyle/>
          <a:p>
            <a:r>
              <a:rPr lang="en-US" dirty="0"/>
              <a:t>My Health Spending Assistant mobile app</a:t>
            </a:r>
          </a:p>
        </p:txBody>
      </p:sp>
      <p:sp>
        <p:nvSpPr>
          <p:cNvPr id="3" name="Content Placeholder 2">
            <a:extLst>
              <a:ext uri="{FF2B5EF4-FFF2-40B4-BE49-F238E27FC236}">
                <a16:creationId xmlns:a16="http://schemas.microsoft.com/office/drawing/2014/main" id="{E21BB0E6-F41D-445F-A0CE-B20990075F0D}"/>
              </a:ext>
            </a:extLst>
          </p:cNvPr>
          <p:cNvSpPr>
            <a:spLocks noGrp="1"/>
          </p:cNvSpPr>
          <p:nvPr>
            <p:ph idx="1"/>
          </p:nvPr>
        </p:nvSpPr>
        <p:spPr/>
        <p:txBody>
          <a:bodyPr>
            <a:normAutofit fontScale="92500" lnSpcReduction="20000"/>
          </a:bodyPr>
          <a:lstStyle/>
          <a:p>
            <a:r>
              <a:rPr lang="en-US" dirty="0"/>
              <a:t>Easy-to-use resource that features:</a:t>
            </a:r>
          </a:p>
          <a:p>
            <a:pPr lvl="1"/>
            <a:r>
              <a:rPr lang="en-US" dirty="0"/>
              <a:t>Fingerprint unlock.</a:t>
            </a:r>
          </a:p>
          <a:p>
            <a:pPr lvl="1"/>
            <a:r>
              <a:rPr lang="en-US" dirty="0"/>
              <a:t>Snap and save document photos.</a:t>
            </a:r>
          </a:p>
          <a:p>
            <a:pPr lvl="1"/>
            <a:r>
              <a:rPr lang="en-US" dirty="0"/>
              <a:t>Barcode scanner to check eligibility.</a:t>
            </a:r>
          </a:p>
          <a:p>
            <a:pPr lvl="1"/>
            <a:r>
              <a:rPr lang="en-US" dirty="0"/>
              <a:t>Mobile access to all primary actions.</a:t>
            </a:r>
          </a:p>
          <a:p>
            <a:pPr lvl="1"/>
            <a:r>
              <a:rPr lang="en-US" dirty="0"/>
              <a:t>View activity.</a:t>
            </a:r>
          </a:p>
          <a:p>
            <a:pPr lvl="1"/>
            <a:r>
              <a:rPr lang="en-US" dirty="0"/>
              <a:t>Pay bills.</a:t>
            </a:r>
          </a:p>
          <a:p>
            <a:pPr lvl="1"/>
            <a:r>
              <a:rPr lang="en-US" dirty="0"/>
              <a:t>Make deposits.</a:t>
            </a:r>
          </a:p>
          <a:p>
            <a:pPr lvl="1"/>
            <a:r>
              <a:rPr lang="en-US" dirty="0"/>
              <a:t>Get reimbursed.</a:t>
            </a:r>
          </a:p>
          <a:p>
            <a:r>
              <a:rPr lang="en-US" dirty="0"/>
              <a:t>Text options for account activities.</a:t>
            </a:r>
          </a:p>
        </p:txBody>
      </p:sp>
      <p:sp>
        <p:nvSpPr>
          <p:cNvPr id="4" name="Footer Placeholder 3">
            <a:extLst>
              <a:ext uri="{FF2B5EF4-FFF2-40B4-BE49-F238E27FC236}">
                <a16:creationId xmlns:a16="http://schemas.microsoft.com/office/drawing/2014/main" id="{EEAE9A11-FE2C-4951-A279-DF864B7F57F2}"/>
              </a:ext>
            </a:extLst>
          </p:cNvPr>
          <p:cNvSpPr>
            <a:spLocks noGrp="1"/>
          </p:cNvSpPr>
          <p:nvPr>
            <p:ph type="ftr" sz="quarter" idx="3"/>
          </p:nvPr>
        </p:nvSpPr>
        <p:spPr/>
        <p:txBody>
          <a:bodyPr/>
          <a:lstStyle/>
          <a:p>
            <a:endParaRPr lang="en-US" dirty="0"/>
          </a:p>
        </p:txBody>
      </p:sp>
      <p:grpSp>
        <p:nvGrpSpPr>
          <p:cNvPr id="7" name="Group 6">
            <a:extLst>
              <a:ext uri="{FF2B5EF4-FFF2-40B4-BE49-F238E27FC236}">
                <a16:creationId xmlns:a16="http://schemas.microsoft.com/office/drawing/2014/main" id="{43A40F69-C393-BC46-82AA-2CE703E479F7}"/>
              </a:ext>
            </a:extLst>
          </p:cNvPr>
          <p:cNvGrpSpPr/>
          <p:nvPr/>
        </p:nvGrpSpPr>
        <p:grpSpPr>
          <a:xfrm>
            <a:off x="6937628" y="1849943"/>
            <a:ext cx="2441880" cy="4285432"/>
            <a:chOff x="305714" y="285814"/>
            <a:chExt cx="2965458" cy="5204298"/>
          </a:xfrm>
        </p:grpSpPr>
        <p:pic>
          <p:nvPicPr>
            <p:cNvPr id="11" name="Picture 10">
              <a:extLst>
                <a:ext uri="{FF2B5EF4-FFF2-40B4-BE49-F238E27FC236}">
                  <a16:creationId xmlns:a16="http://schemas.microsoft.com/office/drawing/2014/main" id="{140CF587-C8A8-4229-872A-553D256B152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5714" y="285814"/>
              <a:ext cx="2965458" cy="5204298"/>
            </a:xfrm>
            <a:prstGeom prst="rect">
              <a:avLst/>
            </a:prstGeom>
          </p:spPr>
        </p:pic>
        <p:pic>
          <p:nvPicPr>
            <p:cNvPr id="12" name="Picture 11" descr="A picture containing text, screenshot&#10;&#10;Description automatically generated">
              <a:extLst>
                <a:ext uri="{FF2B5EF4-FFF2-40B4-BE49-F238E27FC236}">
                  <a16:creationId xmlns:a16="http://schemas.microsoft.com/office/drawing/2014/main" id="{FF3384DF-D8BA-D545-A026-EC08E614DC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3918" y="813660"/>
              <a:ext cx="2014779" cy="3603357"/>
            </a:xfrm>
            <a:prstGeom prst="rect">
              <a:avLst/>
            </a:prstGeom>
          </p:spPr>
        </p:pic>
      </p:grpSp>
      <p:grpSp>
        <p:nvGrpSpPr>
          <p:cNvPr id="8" name="Group 7">
            <a:extLst>
              <a:ext uri="{FF2B5EF4-FFF2-40B4-BE49-F238E27FC236}">
                <a16:creationId xmlns:a16="http://schemas.microsoft.com/office/drawing/2014/main" id="{97399A87-5712-B740-B2A0-E61FE6E84AEE}"/>
              </a:ext>
            </a:extLst>
          </p:cNvPr>
          <p:cNvGrpSpPr/>
          <p:nvPr/>
        </p:nvGrpSpPr>
        <p:grpSpPr>
          <a:xfrm>
            <a:off x="8695047" y="1849942"/>
            <a:ext cx="2441880" cy="4285432"/>
            <a:chOff x="2948225" y="1653702"/>
            <a:chExt cx="2965458" cy="5204298"/>
          </a:xfrm>
        </p:grpSpPr>
        <p:pic>
          <p:nvPicPr>
            <p:cNvPr id="9" name="Picture 8">
              <a:extLst>
                <a:ext uri="{FF2B5EF4-FFF2-40B4-BE49-F238E27FC236}">
                  <a16:creationId xmlns:a16="http://schemas.microsoft.com/office/drawing/2014/main" id="{CF547EEF-21F6-44FE-8EFD-5E5AD09BD8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8225" y="1653702"/>
              <a:ext cx="2965458" cy="5204298"/>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21B0DB46-929B-5B40-862B-E8379459D0F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78631" y="2239505"/>
              <a:ext cx="2022577" cy="3525864"/>
            </a:xfrm>
            <a:prstGeom prst="rect">
              <a:avLst/>
            </a:prstGeom>
          </p:spPr>
        </p:pic>
      </p:grpSp>
    </p:spTree>
    <p:extLst>
      <p:ext uri="{BB962C8B-B14F-4D97-AF65-F5344CB8AC3E}">
        <p14:creationId xmlns:p14="http://schemas.microsoft.com/office/powerpoint/2010/main" val="39684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Your Health Savings Account (HSA)</a:t>
            </a:r>
            <a:br>
              <a:rPr lang="en-US" dirty="0"/>
            </a:br>
            <a:endParaRPr lang="en-US" dirty="0"/>
          </a:p>
        </p:txBody>
      </p:sp>
      <p:sp>
        <p:nvSpPr>
          <p:cNvPr id="3" name="Content Placeholder 2"/>
          <p:cNvSpPr>
            <a:spLocks noGrp="1"/>
          </p:cNvSpPr>
          <p:nvPr>
            <p:ph idx="1"/>
          </p:nvPr>
        </p:nvSpPr>
        <p:spPr>
          <a:xfrm>
            <a:off x="1104900" y="1861668"/>
            <a:ext cx="9434146" cy="4038874"/>
          </a:xfrm>
        </p:spPr>
        <p:txBody>
          <a:bodyPr>
            <a:noAutofit/>
          </a:bodyPr>
          <a:lstStyle/>
          <a:p>
            <a:pPr marL="342900" indent="-342900">
              <a:buFont typeface="Arial" panose="020B0604020202020204" pitchFamily="34" charset="0"/>
              <a:buChar char="•"/>
            </a:pPr>
            <a:r>
              <a:rPr lang="en-US" dirty="0"/>
              <a:t>Account you own that works with your HSA-qualified health plan.</a:t>
            </a:r>
          </a:p>
          <a:p>
            <a:pPr marL="342900" indent="-342900">
              <a:buFont typeface="Arial" panose="020B0604020202020204" pitchFamily="34" charset="0"/>
              <a:buChar char="•"/>
            </a:pPr>
            <a:r>
              <a:rPr lang="en-US" dirty="0"/>
              <a:t>Allows you to set aside a portion of pretax payroll.</a:t>
            </a:r>
          </a:p>
          <a:p>
            <a:pPr marL="342900" indent="-342900">
              <a:buFont typeface="Arial" panose="020B0604020202020204" pitchFamily="34" charset="0"/>
              <a:buChar char="•"/>
            </a:pPr>
            <a:r>
              <a:rPr lang="en-US" dirty="0"/>
              <a:t>No taxes on money you put in or take out to pay for qualified medical expenses.</a:t>
            </a:r>
          </a:p>
          <a:p>
            <a:pPr marL="342900" indent="-342900">
              <a:buFont typeface="Arial" panose="020B0604020202020204" pitchFamily="34" charset="0"/>
              <a:buChar char="•"/>
            </a:pPr>
            <a:r>
              <a:rPr lang="en-US" dirty="0"/>
              <a:t>Interest earned is tax-free.</a:t>
            </a:r>
          </a:p>
          <a:p>
            <a:pPr marL="342900" indent="-342900">
              <a:buFont typeface="Arial" panose="020B0604020202020204" pitchFamily="34" charset="0"/>
              <a:buChar char="•"/>
            </a:pPr>
            <a:r>
              <a:rPr lang="en-US" dirty="0"/>
              <a:t>No “use it or lose it;” unused money rolls to next year.</a:t>
            </a:r>
          </a:p>
          <a:p>
            <a:pPr marL="342900" indent="-342900">
              <a:buFont typeface="Arial" panose="020B0604020202020204" pitchFamily="34" charset="0"/>
              <a:buChar char="•"/>
            </a:pPr>
            <a:r>
              <a:rPr lang="en-US" dirty="0"/>
              <a:t>Account stays with you, even if you change jobs or health plans, or retire.</a:t>
            </a:r>
          </a:p>
        </p:txBody>
      </p:sp>
      <p:sp>
        <p:nvSpPr>
          <p:cNvPr id="2" name="Footer Placeholder 1"/>
          <p:cNvSpPr>
            <a:spLocks noGrp="1"/>
          </p:cNvSpPr>
          <p:nvPr>
            <p:ph type="ftr" sz="quarter" idx="3"/>
          </p:nvPr>
        </p:nvSpPr>
        <p:spPr>
          <a:xfrm>
            <a:off x="1104899" y="5943601"/>
            <a:ext cx="8314593" cy="556900"/>
          </a:xfrm>
        </p:spPr>
        <p:txBody>
          <a:bodyPr/>
          <a:lstStyle/>
          <a:p>
            <a:r>
              <a:rPr lang="en-US" dirty="0"/>
              <a:t>Capital Blue Cross and its affiliates do not provide tax or legal advice. This material is provided for informational purposes only, and is not intended to provide, and should not be relied on for, tax or legal advice. You should consult your own tax or legal advisors.</a:t>
            </a:r>
          </a:p>
        </p:txBody>
      </p:sp>
    </p:spTree>
    <p:extLst>
      <p:ext uri="{BB962C8B-B14F-4D97-AF65-F5344CB8AC3E}">
        <p14:creationId xmlns:p14="http://schemas.microsoft.com/office/powerpoint/2010/main" val="210045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7A68-91D0-457C-8743-B0EDD62CB2ED}"/>
              </a:ext>
            </a:extLst>
          </p:cNvPr>
          <p:cNvSpPr>
            <a:spLocks noGrp="1"/>
          </p:cNvSpPr>
          <p:nvPr>
            <p:ph type="title"/>
          </p:nvPr>
        </p:nvSpPr>
        <p:spPr/>
        <p:txBody>
          <a:bodyPr>
            <a:normAutofit/>
          </a:bodyPr>
          <a:lstStyle/>
          <a:p>
            <a:r>
              <a:rPr lang="en-US" dirty="0"/>
              <a:t>Let’s get started</a:t>
            </a:r>
          </a:p>
        </p:txBody>
      </p:sp>
      <p:sp>
        <p:nvSpPr>
          <p:cNvPr id="3" name="Content Placeholder 2">
            <a:extLst>
              <a:ext uri="{FF2B5EF4-FFF2-40B4-BE49-F238E27FC236}">
                <a16:creationId xmlns:a16="http://schemas.microsoft.com/office/drawing/2014/main" id="{3960906F-75AE-4B41-9383-52A3413341C7}"/>
              </a:ext>
            </a:extLst>
          </p:cNvPr>
          <p:cNvSpPr>
            <a:spLocks noGrp="1"/>
          </p:cNvSpPr>
          <p:nvPr>
            <p:ph idx="1"/>
          </p:nvPr>
        </p:nvSpPr>
        <p:spPr/>
        <p:txBody>
          <a:bodyPr/>
          <a:lstStyle/>
          <a:p>
            <a:pPr marL="0" indent="0">
              <a:buNone/>
            </a:pPr>
            <a:r>
              <a:rPr lang="en-US" dirty="0"/>
              <a:t>Our expert service team is ready to help.</a:t>
            </a:r>
          </a:p>
        </p:txBody>
      </p:sp>
      <p:sp>
        <p:nvSpPr>
          <p:cNvPr id="6" name="Rectangle 5">
            <a:extLst>
              <a:ext uri="{FF2B5EF4-FFF2-40B4-BE49-F238E27FC236}">
                <a16:creationId xmlns:a16="http://schemas.microsoft.com/office/drawing/2014/main" id="{C715466C-2EEF-4622-82B0-818F85686A00}"/>
              </a:ext>
            </a:extLst>
          </p:cNvPr>
          <p:cNvSpPr/>
          <p:nvPr/>
        </p:nvSpPr>
        <p:spPr>
          <a:xfrm>
            <a:off x="2174634" y="3916190"/>
            <a:ext cx="3995739" cy="1247008"/>
          </a:xfrm>
          <a:prstGeom prst="rect">
            <a:avLst/>
          </a:prstGeom>
        </p:spPr>
        <p:txBody>
          <a:bodyPr wrap="square">
            <a:spAutoFit/>
          </a:bodyPr>
          <a:lstStyle/>
          <a:p>
            <a:pPr algn="ctr">
              <a:lnSpc>
                <a:spcPct val="150000"/>
              </a:lnSpc>
            </a:pPr>
            <a:r>
              <a:rPr lang="en-US" sz="2000" b="1" dirty="0">
                <a:solidFill>
                  <a:schemeClr val="accent1"/>
                </a:solidFill>
                <a:latin typeface="Arial" panose="020B0604020202020204" pitchFamily="34" charset="0"/>
                <a:cs typeface="Arial" panose="020B0604020202020204" pitchFamily="34" charset="0"/>
              </a:rPr>
              <a:t>877.293.7041</a:t>
            </a:r>
          </a:p>
          <a:p>
            <a:pPr algn="ctr">
              <a:lnSpc>
                <a:spcPct val="150000"/>
              </a:lnSpc>
            </a:pPr>
            <a:r>
              <a:rPr lang="en-US" sz="1600" dirty="0">
                <a:latin typeface="Arial" panose="020B0604020202020204" pitchFamily="34" charset="0"/>
                <a:cs typeface="Arial" panose="020B0604020202020204" pitchFamily="34" charset="0"/>
              </a:rPr>
              <a:t>Monday-Friday, 8:00 AM to 9:00 PM ET</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Saturday-Sunday, 9:00 AM to 5:00 PM ET</a:t>
            </a:r>
            <a:endParaRPr lang="en-US" sz="1600" dirty="0">
              <a:solidFill>
                <a:schemeClr val="tx2"/>
              </a:solidFill>
              <a:latin typeface="Arial" panose="020B0604020202020204" pitchFamily="34" charset="0"/>
              <a:ea typeface="ＭＳ Ｐゴシック" pitchFamily="-105" charset="-128"/>
              <a:cs typeface="Arial" panose="020B0604020202020204" pitchFamily="34" charset="0"/>
            </a:endParaRPr>
          </a:p>
        </p:txBody>
      </p:sp>
      <p:sp>
        <p:nvSpPr>
          <p:cNvPr id="8" name="Rectangle 7">
            <a:extLst>
              <a:ext uri="{FF2B5EF4-FFF2-40B4-BE49-F238E27FC236}">
                <a16:creationId xmlns:a16="http://schemas.microsoft.com/office/drawing/2014/main" id="{2B02FD78-87B0-4ED9-9F31-947210865184}"/>
              </a:ext>
            </a:extLst>
          </p:cNvPr>
          <p:cNvSpPr/>
          <p:nvPr/>
        </p:nvSpPr>
        <p:spPr>
          <a:xfrm>
            <a:off x="6289082" y="4018433"/>
            <a:ext cx="3831265" cy="400110"/>
          </a:xfrm>
          <a:prstGeom prst="rect">
            <a:avLst/>
          </a:prstGeom>
        </p:spPr>
        <p:txBody>
          <a:bodyPr wrap="square">
            <a:spAutoFit/>
          </a:bodyPr>
          <a:lstStyle/>
          <a:p>
            <a:pPr algn="ctr"/>
            <a:r>
              <a:rPr lang="en-US" sz="2000" b="1" dirty="0">
                <a:solidFill>
                  <a:schemeClr val="accent1"/>
                </a:solidFill>
                <a:latin typeface="Arial" panose="020B0604020202020204" pitchFamily="34" charset="0"/>
                <a:cs typeface="Arial" panose="020B0604020202020204" pitchFamily="34" charset="0"/>
              </a:rPr>
              <a:t>CapBlueCross.com/Funds</a:t>
            </a:r>
            <a:endParaRPr lang="en-US" sz="2000" b="1" dirty="0">
              <a:solidFill>
                <a:schemeClr val="accent1"/>
              </a:solidFill>
              <a:latin typeface="Arial" panose="020B0604020202020204" pitchFamily="34" charset="0"/>
              <a:ea typeface="ＭＳ Ｐゴシック" pitchFamily="-105" charset="-128"/>
              <a:cs typeface="Arial" panose="020B0604020202020204" pitchFamily="34" charset="0"/>
            </a:endParaRPr>
          </a:p>
        </p:txBody>
      </p:sp>
      <p:pic>
        <p:nvPicPr>
          <p:cNvPr id="9" name="Picture 8">
            <a:extLst>
              <a:ext uri="{FF2B5EF4-FFF2-40B4-BE49-F238E27FC236}">
                <a16:creationId xmlns:a16="http://schemas.microsoft.com/office/drawing/2014/main" id="{B3528A2F-A9B2-49B8-8CAE-6B2849993504}"/>
              </a:ext>
            </a:extLst>
          </p:cNvPr>
          <p:cNvPicPr>
            <a:picLocks noChangeAspect="1"/>
          </p:cNvPicPr>
          <p:nvPr/>
        </p:nvPicPr>
        <p:blipFill>
          <a:blip r:embed="rId2"/>
          <a:stretch>
            <a:fillRect/>
          </a:stretch>
        </p:blipFill>
        <p:spPr>
          <a:xfrm>
            <a:off x="7557734" y="2993367"/>
            <a:ext cx="1293960" cy="871266"/>
          </a:xfrm>
          <a:prstGeom prst="rect">
            <a:avLst/>
          </a:prstGeom>
        </p:spPr>
      </p:pic>
      <p:pic>
        <p:nvPicPr>
          <p:cNvPr id="10" name="Picture 9">
            <a:extLst>
              <a:ext uri="{FF2B5EF4-FFF2-40B4-BE49-F238E27FC236}">
                <a16:creationId xmlns:a16="http://schemas.microsoft.com/office/drawing/2014/main" id="{2DDDBBD6-772A-4A1B-9E02-7F01A16058DF}"/>
              </a:ext>
            </a:extLst>
          </p:cNvPr>
          <p:cNvPicPr>
            <a:picLocks noChangeAspect="1"/>
          </p:cNvPicPr>
          <p:nvPr/>
        </p:nvPicPr>
        <p:blipFill>
          <a:blip r:embed="rId3"/>
          <a:stretch>
            <a:fillRect/>
          </a:stretch>
        </p:blipFill>
        <p:spPr>
          <a:xfrm>
            <a:off x="3913423" y="2950233"/>
            <a:ext cx="518160" cy="914400"/>
          </a:xfrm>
          <a:prstGeom prst="rect">
            <a:avLst/>
          </a:prstGeom>
        </p:spPr>
      </p:pic>
      <p:sp>
        <p:nvSpPr>
          <p:cNvPr id="5" name="Footer Placeholder 1">
            <a:extLst>
              <a:ext uri="{FF2B5EF4-FFF2-40B4-BE49-F238E27FC236}">
                <a16:creationId xmlns:a16="http://schemas.microsoft.com/office/drawing/2014/main" id="{3F90063A-3A8A-A6B3-ACC5-79BCEEB782BD}"/>
              </a:ext>
            </a:extLst>
          </p:cNvPr>
          <p:cNvSpPr txBox="1">
            <a:spLocks/>
          </p:cNvSpPr>
          <p:nvPr/>
        </p:nvSpPr>
        <p:spPr>
          <a:xfrm>
            <a:off x="1104899" y="6135375"/>
            <a:ext cx="6345323" cy="365125"/>
          </a:xfrm>
          <a:prstGeom prst="rect">
            <a:avLst/>
          </a:prstGeom>
        </p:spPr>
        <p:txBody>
          <a:bodyPr vert="horz" lIns="91440" tIns="45720" rIns="91440" bIns="45720" rtlCol="0" anchor="ctr"/>
          <a:lstStyle>
            <a:defPPr>
              <a:defRPr lang="en-US"/>
            </a:defPPr>
            <a:lvl1pPr marL="0" algn="l" defTabSz="609493" rtl="0" eaLnBrk="1" latinLnBrk="0" hangingPunct="1">
              <a:defRPr sz="1200" kern="1200">
                <a:solidFill>
                  <a:schemeClr val="tx1">
                    <a:tint val="75000"/>
                  </a:schemeClr>
                </a:solidFill>
                <a:latin typeface="Arial"/>
                <a:ea typeface="+mn-ea"/>
                <a:cs typeface="Arial"/>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r>
              <a:rPr lang="en-US" dirty="0"/>
              <a:t>PSI-23 (06/22/23)</a:t>
            </a:r>
          </a:p>
        </p:txBody>
      </p:sp>
    </p:spTree>
    <p:extLst>
      <p:ext uri="{BB962C8B-B14F-4D97-AF65-F5344CB8AC3E}">
        <p14:creationId xmlns:p14="http://schemas.microsoft.com/office/powerpoint/2010/main" val="269577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CD00-1B01-45DE-8A7B-334EF0455464}"/>
              </a:ext>
            </a:extLst>
          </p:cNvPr>
          <p:cNvSpPr>
            <a:spLocks noGrp="1"/>
          </p:cNvSpPr>
          <p:nvPr>
            <p:ph type="title"/>
          </p:nvPr>
        </p:nvSpPr>
        <p:spPr/>
        <p:txBody>
          <a:bodyPr>
            <a:normAutofit/>
          </a:bodyPr>
          <a:lstStyle/>
          <a:p>
            <a:r>
              <a:rPr lang="en-US" dirty="0"/>
              <a:t>Member advantages of an HSA</a:t>
            </a:r>
          </a:p>
        </p:txBody>
      </p:sp>
      <p:sp>
        <p:nvSpPr>
          <p:cNvPr id="3" name="Content Placeholder 2">
            <a:extLst>
              <a:ext uri="{FF2B5EF4-FFF2-40B4-BE49-F238E27FC236}">
                <a16:creationId xmlns:a16="http://schemas.microsoft.com/office/drawing/2014/main" id="{39FE98A8-0E63-4EA2-88BB-D9726B379845}"/>
              </a:ext>
            </a:extLst>
          </p:cNvPr>
          <p:cNvSpPr>
            <a:spLocks noGrp="1"/>
          </p:cNvSpPr>
          <p:nvPr>
            <p:ph idx="1"/>
          </p:nvPr>
        </p:nvSpPr>
        <p:spPr>
          <a:xfrm>
            <a:off x="1104900" y="1861668"/>
            <a:ext cx="5928946" cy="4038874"/>
          </a:xfrm>
        </p:spPr>
        <p:txBody>
          <a:bodyPr/>
          <a:lstStyle/>
          <a:p>
            <a:pPr marL="0" indent="0">
              <a:buNone/>
            </a:pPr>
            <a:r>
              <a:rPr lang="en-US" dirty="0"/>
              <a:t>Called the </a:t>
            </a:r>
            <a:r>
              <a:rPr lang="en-US" b="1" dirty="0"/>
              <a:t>triple tax advantage</a:t>
            </a:r>
            <a:r>
              <a:rPr lang="en-US" dirty="0"/>
              <a:t>, an HSA allows its owner to see significant tax benefits beyond what other types of healthcare spending accounts allow. </a:t>
            </a:r>
          </a:p>
          <a:p>
            <a:pPr marL="285750" indent="-285750">
              <a:buFont typeface="Arial" panose="020B0604020202020204" pitchFamily="34" charset="0"/>
              <a:buChar char="•"/>
            </a:pPr>
            <a:r>
              <a:rPr lang="en-US" dirty="0"/>
              <a:t>Contribute – tax-free.</a:t>
            </a:r>
          </a:p>
          <a:p>
            <a:pPr marL="285750" indent="-285750">
              <a:buFont typeface="Arial" panose="020B0604020202020204" pitchFamily="34" charset="0"/>
              <a:buChar char="•"/>
            </a:pPr>
            <a:r>
              <a:rPr lang="en-US" dirty="0"/>
              <a:t>Spend – tax-free.</a:t>
            </a:r>
          </a:p>
          <a:p>
            <a:pPr marL="285750" indent="-285750">
              <a:buFont typeface="Arial" panose="020B0604020202020204" pitchFamily="34" charset="0"/>
              <a:buChar char="•"/>
            </a:pPr>
            <a:r>
              <a:rPr lang="en-US" dirty="0"/>
              <a:t>Earn interest – tax-free.</a:t>
            </a:r>
          </a:p>
          <a:p>
            <a:endParaRPr lang="en-US" dirty="0"/>
          </a:p>
          <a:p>
            <a:endParaRPr lang="en-US" dirty="0"/>
          </a:p>
        </p:txBody>
      </p:sp>
      <p:sp>
        <p:nvSpPr>
          <p:cNvPr id="4" name="Footer Placeholder 3">
            <a:extLst>
              <a:ext uri="{FF2B5EF4-FFF2-40B4-BE49-F238E27FC236}">
                <a16:creationId xmlns:a16="http://schemas.microsoft.com/office/drawing/2014/main" id="{16B8BAC1-FCAB-4AF0-B921-B231A680EF97}"/>
              </a:ext>
            </a:extLst>
          </p:cNvPr>
          <p:cNvSpPr>
            <a:spLocks noGrp="1"/>
          </p:cNvSpPr>
          <p:nvPr>
            <p:ph type="ftr" sz="quarter" idx="3"/>
          </p:nvPr>
        </p:nvSpPr>
        <p:spPr/>
        <p:txBody>
          <a:bodyPr/>
          <a:lstStyle/>
          <a:p>
            <a:endParaRPr lang="en-US" dirty="0"/>
          </a:p>
        </p:txBody>
      </p:sp>
      <p:pic>
        <p:nvPicPr>
          <p:cNvPr id="5" name="Picture 4">
            <a:extLst>
              <a:ext uri="{FF2B5EF4-FFF2-40B4-BE49-F238E27FC236}">
                <a16:creationId xmlns:a16="http://schemas.microsoft.com/office/drawing/2014/main" id="{9E1C5F38-A857-495B-90E5-F40D849C2F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371"/>
          <a:stretch/>
        </p:blipFill>
        <p:spPr>
          <a:xfrm flipH="1">
            <a:off x="7508630" y="1087965"/>
            <a:ext cx="4680194" cy="4603783"/>
          </a:xfrm>
          <a:prstGeom prst="rect">
            <a:avLst/>
          </a:prstGeom>
        </p:spPr>
      </p:pic>
      <p:pic>
        <p:nvPicPr>
          <p:cNvPr id="6" name="Picture 5">
            <a:extLst>
              <a:ext uri="{FF2B5EF4-FFF2-40B4-BE49-F238E27FC236}">
                <a16:creationId xmlns:a16="http://schemas.microsoft.com/office/drawing/2014/main" id="{6F98FB7B-6310-4AB4-BE95-4AFC9F5735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8630" y="1087966"/>
            <a:ext cx="4680194" cy="4603782"/>
          </a:xfrm>
          <a:prstGeom prst="rect">
            <a:avLst/>
          </a:prstGeom>
        </p:spPr>
      </p:pic>
    </p:spTree>
    <p:extLst>
      <p:ext uri="{BB962C8B-B14F-4D97-AF65-F5344CB8AC3E}">
        <p14:creationId xmlns:p14="http://schemas.microsoft.com/office/powerpoint/2010/main" val="90740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1CD8-C300-4250-8F0F-9381179A3489}"/>
              </a:ext>
            </a:extLst>
          </p:cNvPr>
          <p:cNvSpPr>
            <a:spLocks noGrp="1"/>
          </p:cNvSpPr>
          <p:nvPr>
            <p:ph type="title"/>
          </p:nvPr>
        </p:nvSpPr>
        <p:spPr/>
        <p:txBody>
          <a:bodyPr>
            <a:normAutofit/>
          </a:bodyPr>
          <a:lstStyle/>
          <a:p>
            <a:r>
              <a:rPr lang="en-US" dirty="0"/>
              <a:t>Employer advantages of an HSA</a:t>
            </a:r>
          </a:p>
        </p:txBody>
      </p:sp>
      <p:sp>
        <p:nvSpPr>
          <p:cNvPr id="3" name="Content Placeholder 2">
            <a:extLst>
              <a:ext uri="{FF2B5EF4-FFF2-40B4-BE49-F238E27FC236}">
                <a16:creationId xmlns:a16="http://schemas.microsoft.com/office/drawing/2014/main" id="{F0343838-FA43-4CA9-88BB-4B5D763B734C}"/>
              </a:ext>
            </a:extLst>
          </p:cNvPr>
          <p:cNvSpPr>
            <a:spLocks noGrp="1"/>
          </p:cNvSpPr>
          <p:nvPr>
            <p:ph idx="1"/>
          </p:nvPr>
        </p:nvSpPr>
        <p:spPr>
          <a:xfrm>
            <a:off x="1104900" y="1861668"/>
            <a:ext cx="6403731" cy="4038874"/>
          </a:xfrm>
        </p:spPr>
        <p:txBody>
          <a:bodyPr/>
          <a:lstStyle/>
          <a:p>
            <a:pPr marL="342900" indent="-342900">
              <a:buFont typeface="Arial" panose="020B0604020202020204" pitchFamily="34" charset="0"/>
              <a:buChar char="•"/>
            </a:pPr>
            <a:r>
              <a:rPr lang="en-US" dirty="0"/>
              <a:t>Premium costs for QHDHPs are lower </a:t>
            </a:r>
            <a:br>
              <a:rPr lang="en-US" dirty="0"/>
            </a:br>
            <a:r>
              <a:rPr lang="en-US" dirty="0"/>
              <a:t>than other types of health plans.</a:t>
            </a:r>
          </a:p>
          <a:p>
            <a:pPr marL="342900" indent="-342900">
              <a:buFont typeface="Arial" panose="020B0604020202020204" pitchFamily="34" charset="0"/>
              <a:buChar char="•"/>
            </a:pPr>
            <a:r>
              <a:rPr lang="en-US" dirty="0"/>
              <a:t>Contributed HSA funds are tax deductible.</a:t>
            </a:r>
          </a:p>
          <a:p>
            <a:pPr marL="342900" indent="-342900">
              <a:buFont typeface="Arial" panose="020B0604020202020204" pitchFamily="34" charset="0"/>
              <a:buChar char="•"/>
            </a:pPr>
            <a:r>
              <a:rPr lang="en-US" dirty="0"/>
              <a:t>Educates employees on the true cost of healthcare services.</a:t>
            </a:r>
          </a:p>
        </p:txBody>
      </p:sp>
      <p:sp>
        <p:nvSpPr>
          <p:cNvPr id="4" name="Footer Placeholder 3">
            <a:extLst>
              <a:ext uri="{FF2B5EF4-FFF2-40B4-BE49-F238E27FC236}">
                <a16:creationId xmlns:a16="http://schemas.microsoft.com/office/drawing/2014/main" id="{D97D487D-B4AA-4E2D-8AAC-19AF9323CD0C}"/>
              </a:ext>
            </a:extLst>
          </p:cNvPr>
          <p:cNvSpPr>
            <a:spLocks noGrp="1"/>
          </p:cNvSpPr>
          <p:nvPr>
            <p:ph type="ftr" sz="quarter" idx="3"/>
          </p:nvPr>
        </p:nvSpPr>
        <p:spPr/>
        <p:txBody>
          <a:bodyPr/>
          <a:lstStyle/>
          <a:p>
            <a:endParaRPr lang="en-US" dirty="0"/>
          </a:p>
        </p:txBody>
      </p:sp>
      <p:pic>
        <p:nvPicPr>
          <p:cNvPr id="5" name="Picture 4">
            <a:extLst>
              <a:ext uri="{FF2B5EF4-FFF2-40B4-BE49-F238E27FC236}">
                <a16:creationId xmlns:a16="http://schemas.microsoft.com/office/drawing/2014/main" id="{3FE952B3-3CB1-42C2-88EC-B5DCAE2449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508630" y="1087965"/>
            <a:ext cx="4680194" cy="4603783"/>
          </a:xfrm>
          <a:prstGeom prst="rect">
            <a:avLst/>
          </a:prstGeom>
        </p:spPr>
      </p:pic>
    </p:spTree>
    <p:extLst>
      <p:ext uri="{BB962C8B-B14F-4D97-AF65-F5344CB8AC3E}">
        <p14:creationId xmlns:p14="http://schemas.microsoft.com/office/powerpoint/2010/main" val="368073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2CDE-23E1-4101-BA6F-74E2703FC582}"/>
              </a:ext>
            </a:extLst>
          </p:cNvPr>
          <p:cNvSpPr>
            <a:spLocks noGrp="1"/>
          </p:cNvSpPr>
          <p:nvPr>
            <p:ph type="title"/>
          </p:nvPr>
        </p:nvSpPr>
        <p:spPr/>
        <p:txBody>
          <a:bodyPr>
            <a:normAutofit/>
          </a:bodyPr>
          <a:lstStyle/>
          <a:p>
            <a:r>
              <a:rPr lang="en-US" dirty="0"/>
              <a:t>Make sure you are eligible</a:t>
            </a:r>
          </a:p>
        </p:txBody>
      </p:sp>
      <p:sp>
        <p:nvSpPr>
          <p:cNvPr id="3" name="Content Placeholder 2">
            <a:extLst>
              <a:ext uri="{FF2B5EF4-FFF2-40B4-BE49-F238E27FC236}">
                <a16:creationId xmlns:a16="http://schemas.microsoft.com/office/drawing/2014/main" id="{A6183019-9A4B-4D54-B3BD-4AE20380177B}"/>
              </a:ext>
            </a:extLst>
          </p:cNvPr>
          <p:cNvSpPr>
            <a:spLocks noGrp="1"/>
          </p:cNvSpPr>
          <p:nvPr>
            <p:ph idx="1"/>
          </p:nvPr>
        </p:nvSpPr>
        <p:spPr>
          <a:xfrm>
            <a:off x="1104899" y="1861668"/>
            <a:ext cx="10670932" cy="3659901"/>
          </a:xfrm>
        </p:spPr>
        <p:txBody>
          <a:bodyPr>
            <a:normAutofit/>
          </a:bodyPr>
          <a:lstStyle/>
          <a:p>
            <a:r>
              <a:rPr lang="en-US" dirty="0"/>
              <a:t>Enroll in an HSA-qualified health plan.</a:t>
            </a:r>
          </a:p>
          <a:p>
            <a:r>
              <a:rPr lang="en-US" dirty="0"/>
              <a:t>Ensure you:</a:t>
            </a:r>
          </a:p>
          <a:p>
            <a:pPr lvl="1"/>
            <a:r>
              <a:rPr lang="en-US" dirty="0"/>
              <a:t>Are not claimed as a dependent on someone else’s tax return (i.e., children).</a:t>
            </a:r>
          </a:p>
          <a:p>
            <a:pPr lvl="1"/>
            <a:r>
              <a:rPr lang="en-US" dirty="0"/>
              <a:t>Have no other health plan coverage (including spouse’s medical FSA</a:t>
            </a:r>
            <a:r>
              <a:rPr lang="en-US" baseline="30000" dirty="0"/>
              <a:t>1</a:t>
            </a:r>
            <a:r>
              <a:rPr lang="en-US" dirty="0"/>
              <a:t>).</a:t>
            </a:r>
          </a:p>
          <a:p>
            <a:pPr lvl="1"/>
            <a:r>
              <a:rPr lang="en-US" dirty="0"/>
              <a:t>Are not enrolled in Medicare.</a:t>
            </a:r>
          </a:p>
        </p:txBody>
      </p:sp>
      <p:sp>
        <p:nvSpPr>
          <p:cNvPr id="4" name="Footer Placeholder 3">
            <a:extLst>
              <a:ext uri="{FF2B5EF4-FFF2-40B4-BE49-F238E27FC236}">
                <a16:creationId xmlns:a16="http://schemas.microsoft.com/office/drawing/2014/main" id="{F9C63783-A8A4-4A40-A899-B7E7EA29C013}"/>
              </a:ext>
            </a:extLst>
          </p:cNvPr>
          <p:cNvSpPr>
            <a:spLocks noGrp="1"/>
          </p:cNvSpPr>
          <p:nvPr>
            <p:ph type="ftr" sz="quarter" idx="3"/>
          </p:nvPr>
        </p:nvSpPr>
        <p:spPr>
          <a:xfrm>
            <a:off x="1104899" y="5770035"/>
            <a:ext cx="6345323" cy="730466"/>
          </a:xfrm>
        </p:spPr>
        <p:txBody>
          <a:bodyPr/>
          <a:lstStyle/>
          <a:p>
            <a:r>
              <a:rPr lang="en-US" baseline="30000" dirty="0"/>
              <a:t>1</a:t>
            </a:r>
            <a:r>
              <a:rPr lang="en-US" dirty="0"/>
              <a:t> HSA can be combined with FSA only if FSA is limited to dental and/or vision coverage.</a:t>
            </a:r>
          </a:p>
        </p:txBody>
      </p:sp>
    </p:spTree>
    <p:extLst>
      <p:ext uri="{BB962C8B-B14F-4D97-AF65-F5344CB8AC3E}">
        <p14:creationId xmlns:p14="http://schemas.microsoft.com/office/powerpoint/2010/main" val="133206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2CDE-23E1-4101-BA6F-74E2703FC582}"/>
              </a:ext>
            </a:extLst>
          </p:cNvPr>
          <p:cNvSpPr>
            <a:spLocks noGrp="1"/>
          </p:cNvSpPr>
          <p:nvPr>
            <p:ph type="title"/>
          </p:nvPr>
        </p:nvSpPr>
        <p:spPr/>
        <p:txBody>
          <a:bodyPr>
            <a:normAutofit/>
          </a:bodyPr>
          <a:lstStyle/>
          <a:p>
            <a:r>
              <a:rPr lang="en-US"/>
              <a:t>Contribute and manage your funds</a:t>
            </a:r>
            <a:endParaRPr lang="en-US" dirty="0"/>
          </a:p>
        </p:txBody>
      </p:sp>
      <p:sp>
        <p:nvSpPr>
          <p:cNvPr id="3" name="Content Placeholder 2">
            <a:extLst>
              <a:ext uri="{FF2B5EF4-FFF2-40B4-BE49-F238E27FC236}">
                <a16:creationId xmlns:a16="http://schemas.microsoft.com/office/drawing/2014/main" id="{A6183019-9A4B-4D54-B3BD-4AE20380177B}"/>
              </a:ext>
            </a:extLst>
          </p:cNvPr>
          <p:cNvSpPr>
            <a:spLocks noGrp="1"/>
          </p:cNvSpPr>
          <p:nvPr>
            <p:ph idx="1"/>
          </p:nvPr>
        </p:nvSpPr>
        <p:spPr>
          <a:xfrm>
            <a:off x="1104899" y="1861668"/>
            <a:ext cx="9070732" cy="3659901"/>
          </a:xfrm>
        </p:spPr>
        <p:txBody>
          <a:bodyPr>
            <a:normAutofit/>
          </a:bodyPr>
          <a:lstStyle/>
          <a:p>
            <a:r>
              <a:rPr lang="en-US" dirty="0"/>
              <a:t>Set aside a portion of your payroll pretax:</a:t>
            </a:r>
          </a:p>
          <a:p>
            <a:pPr lvl="1"/>
            <a:r>
              <a:rPr lang="en-US" b="1" dirty="0"/>
              <a:t>2023 maximum contribution:</a:t>
            </a:r>
            <a:r>
              <a:rPr lang="en-US" dirty="0"/>
              <a:t> $3,850 for self only, $7,750 for family.</a:t>
            </a:r>
          </a:p>
          <a:p>
            <a:pPr lvl="1"/>
            <a:r>
              <a:rPr lang="en-US" b="1" dirty="0"/>
              <a:t>2024 maximum contribution:</a:t>
            </a:r>
            <a:r>
              <a:rPr lang="en-US" dirty="0"/>
              <a:t> $4,150 for self only, $8,300 for family.</a:t>
            </a:r>
          </a:p>
          <a:p>
            <a:r>
              <a:rPr lang="en-US" dirty="0"/>
              <a:t>Convenient Capital Blue Cross VISA</a:t>
            </a:r>
            <a:r>
              <a:rPr lang="en-US" baseline="30000" dirty="0"/>
              <a:t>®</a:t>
            </a:r>
            <a:r>
              <a:rPr lang="en-US" dirty="0"/>
              <a:t> debit card</a:t>
            </a:r>
            <a:r>
              <a:rPr lang="en-US" baseline="30000" dirty="0"/>
              <a:t>2</a:t>
            </a:r>
            <a:r>
              <a:rPr lang="en-US" dirty="0"/>
              <a:t> to pay for qualified healthcare expenses.</a:t>
            </a:r>
          </a:p>
          <a:p>
            <a:r>
              <a:rPr lang="en-US" dirty="0"/>
              <a:t>Make direct payments to providers or reimburse yourself for out-of-pocket costs.</a:t>
            </a:r>
          </a:p>
        </p:txBody>
      </p:sp>
      <p:sp>
        <p:nvSpPr>
          <p:cNvPr id="4" name="Footer Placeholder 3">
            <a:extLst>
              <a:ext uri="{FF2B5EF4-FFF2-40B4-BE49-F238E27FC236}">
                <a16:creationId xmlns:a16="http://schemas.microsoft.com/office/drawing/2014/main" id="{F9C63783-A8A4-4A40-A899-B7E7EA29C013}"/>
              </a:ext>
            </a:extLst>
          </p:cNvPr>
          <p:cNvSpPr>
            <a:spLocks noGrp="1"/>
          </p:cNvSpPr>
          <p:nvPr>
            <p:ph type="ftr" sz="quarter" idx="3"/>
          </p:nvPr>
        </p:nvSpPr>
        <p:spPr>
          <a:xfrm>
            <a:off x="1104899" y="5770035"/>
            <a:ext cx="6345323" cy="730466"/>
          </a:xfrm>
        </p:spPr>
        <p:txBody>
          <a:bodyPr/>
          <a:lstStyle/>
          <a:p>
            <a:pPr marL="91440" indent="-91440"/>
            <a:r>
              <a:rPr lang="en-US" baseline="30000" dirty="0"/>
              <a:t>2</a:t>
            </a:r>
            <a:r>
              <a:rPr lang="en-US" dirty="0"/>
              <a:t> The Capital Blue Cross Visa Debit Card is issued by The Bancorp Bank, pursuant to a license from Visa U.S.A. Inc. and can be used for qualified expenses wherever Visa debit cards are accepted within the United States.</a:t>
            </a:r>
          </a:p>
        </p:txBody>
      </p:sp>
    </p:spTree>
    <p:extLst>
      <p:ext uri="{BB962C8B-B14F-4D97-AF65-F5344CB8AC3E}">
        <p14:creationId xmlns:p14="http://schemas.microsoft.com/office/powerpoint/2010/main" val="52548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AFD3B-3746-4025-95C6-CDDA4CB20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2015" y="1087966"/>
            <a:ext cx="3976812" cy="3837539"/>
          </a:xfrm>
          <a:prstGeom prst="rect">
            <a:avLst/>
          </a:prstGeom>
        </p:spPr>
      </p:pic>
      <p:sp>
        <p:nvSpPr>
          <p:cNvPr id="2" name="Title 1">
            <a:extLst>
              <a:ext uri="{FF2B5EF4-FFF2-40B4-BE49-F238E27FC236}">
                <a16:creationId xmlns:a16="http://schemas.microsoft.com/office/drawing/2014/main" id="{C7C82D75-D73A-4242-A2B5-744668E36538}"/>
              </a:ext>
            </a:extLst>
          </p:cNvPr>
          <p:cNvSpPr>
            <a:spLocks noGrp="1"/>
          </p:cNvSpPr>
          <p:nvPr>
            <p:ph type="title"/>
          </p:nvPr>
        </p:nvSpPr>
        <p:spPr/>
        <p:txBody>
          <a:bodyPr>
            <a:normAutofit/>
          </a:bodyPr>
          <a:lstStyle/>
          <a:p>
            <a:r>
              <a:rPr lang="en-US" dirty="0"/>
              <a:t>Meet Molly</a:t>
            </a:r>
          </a:p>
        </p:txBody>
      </p:sp>
      <p:sp>
        <p:nvSpPr>
          <p:cNvPr id="3" name="Content Placeholder 2">
            <a:extLst>
              <a:ext uri="{FF2B5EF4-FFF2-40B4-BE49-F238E27FC236}">
                <a16:creationId xmlns:a16="http://schemas.microsoft.com/office/drawing/2014/main" id="{7B7716C1-8029-49BA-AFE8-E63AA190DE16}"/>
              </a:ext>
            </a:extLst>
          </p:cNvPr>
          <p:cNvSpPr>
            <a:spLocks noGrp="1"/>
          </p:cNvSpPr>
          <p:nvPr>
            <p:ph idx="1"/>
          </p:nvPr>
        </p:nvSpPr>
        <p:spPr>
          <a:xfrm>
            <a:off x="1104900" y="1861668"/>
            <a:ext cx="10111738" cy="671151"/>
          </a:xfrm>
        </p:spPr>
        <p:txBody>
          <a:bodyPr/>
          <a:lstStyle/>
          <a:p>
            <a:pPr marL="0" indent="0">
              <a:buNone/>
            </a:pPr>
            <a:r>
              <a:rPr lang="en-US" dirty="0"/>
              <a:t>Single professional, no children.</a:t>
            </a:r>
          </a:p>
        </p:txBody>
      </p:sp>
      <p:sp>
        <p:nvSpPr>
          <p:cNvPr id="4" name="Footer Placeholder 3">
            <a:extLst>
              <a:ext uri="{FF2B5EF4-FFF2-40B4-BE49-F238E27FC236}">
                <a16:creationId xmlns:a16="http://schemas.microsoft.com/office/drawing/2014/main" id="{2754A2FA-8503-48DA-8FA2-9E88063CFB5D}"/>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Molly pays 25% of her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graphicFrame>
        <p:nvGraphicFramePr>
          <p:cNvPr id="5" name="Content Placeholder 4">
            <a:extLst>
              <a:ext uri="{FF2B5EF4-FFF2-40B4-BE49-F238E27FC236}">
                <a16:creationId xmlns:a16="http://schemas.microsoft.com/office/drawing/2014/main" id="{6CC0DF17-7C86-44B0-9467-1861E57C69D6}"/>
              </a:ext>
            </a:extLst>
          </p:cNvPr>
          <p:cNvGraphicFramePr>
            <a:graphicFrameLocks/>
          </p:cNvGraphicFramePr>
          <p:nvPr>
            <p:extLst>
              <p:ext uri="{D42A27DB-BD31-4B8C-83A1-F6EECF244321}">
                <p14:modId xmlns:p14="http://schemas.microsoft.com/office/powerpoint/2010/main" val="2560319172"/>
              </p:ext>
            </p:extLst>
          </p:nvPr>
        </p:nvGraphicFramePr>
        <p:xfrm>
          <a:off x="1209048" y="2730946"/>
          <a:ext cx="6766560" cy="219456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tblGrid>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Annual salary</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dirty="0">
                          <a:solidFill>
                            <a:schemeClr val="tx1">
                              <a:lumMod val="75000"/>
                              <a:lumOff val="25000"/>
                            </a:schemeClr>
                          </a:solidFill>
                          <a:latin typeface="Arial" panose="020B0604020202020204" pitchFamily="34" charset="0"/>
                          <a:ea typeface="Calibri" charset="0"/>
                          <a:cs typeface="Arial" panose="020B0604020202020204" pitchFamily="34" charset="0"/>
                        </a:rPr>
                        <a:t>$48,000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r>
                        <a:rPr lang="en-US" sz="1800" dirty="0">
                          <a:solidFill>
                            <a:schemeClr val="bg1"/>
                          </a:solidFill>
                          <a:latin typeface="Arial" panose="020B0604020202020204" pitchFamily="34" charset="0"/>
                          <a:ea typeface="Calibri" charset="0"/>
                          <a:cs typeface="Arial" panose="020B0604020202020204" pitchFamily="34" charset="0"/>
                        </a:rPr>
                        <a:t>HSA contribution</a:t>
                      </a:r>
                      <a:endParaRPr lang="en-US" sz="1800" b="0" dirty="0">
                        <a:solidFill>
                          <a:schemeClr val="bg1"/>
                        </a:solidFill>
                        <a:latin typeface="Arial" panose="020B0604020202020204" pitchFamily="34" charset="0"/>
                        <a:ea typeface="Calibri"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$3,000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1800" dirty="0">
                          <a:solidFill>
                            <a:schemeClr val="bg1"/>
                          </a:solidFill>
                          <a:latin typeface="Arial" panose="020B0604020202020204" pitchFamily="34" charset="0"/>
                          <a:ea typeface="Calibri" charset="0"/>
                          <a:cs typeface="Arial" panose="020B0604020202020204" pitchFamily="34" charset="0"/>
                        </a:rPr>
                        <a:t>Taxable income</a:t>
                      </a:r>
                      <a:endParaRPr lang="en-US" sz="1800" b="0" dirty="0">
                        <a:solidFill>
                          <a:schemeClr val="bg1"/>
                        </a:solidFill>
                        <a:latin typeface="Arial" panose="020B0604020202020204" pitchFamily="34" charset="0"/>
                        <a:ea typeface="Calibri"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$45,000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1800" b="0" dirty="0">
                          <a:solidFill>
                            <a:schemeClr val="bg1"/>
                          </a:solidFill>
                          <a:latin typeface="Arial" panose="020B0604020202020204" pitchFamily="34" charset="0"/>
                          <a:ea typeface="Calibri" charset="0"/>
                          <a:cs typeface="Arial" panose="020B0604020202020204" pitchFamily="34" charset="0"/>
                        </a:rPr>
                        <a:t>Estimated tax rate</a:t>
                      </a:r>
                      <a:r>
                        <a:rPr lang="en-US" sz="1800" b="0" baseline="30000" dirty="0">
                          <a:solidFill>
                            <a:schemeClr val="bg1"/>
                          </a:solidFill>
                          <a:latin typeface="Arial" panose="020B0604020202020204" pitchFamily="34" charset="0"/>
                          <a:ea typeface="Calibri" charset="0"/>
                          <a:cs typeface="Arial" panose="020B0604020202020204" pitchFamily="34"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1800" b="1" dirty="0">
                          <a:solidFill>
                            <a:schemeClr val="tx1">
                              <a:lumMod val="75000"/>
                              <a:lumOff val="25000"/>
                            </a:schemeClr>
                          </a:solidFill>
                          <a:latin typeface="Arial" panose="020B0604020202020204" pitchFamily="34" charset="0"/>
                          <a:ea typeface="Calibri" charset="0"/>
                          <a:cs typeface="Arial" panose="020B0604020202020204" pitchFamily="34" charset="0"/>
                        </a:rPr>
                        <a:t>25%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015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5A88428A-3C89-4FE3-BAFE-8600325EDB62}"/>
              </a:ext>
            </a:extLst>
          </p:cNvPr>
          <p:cNvGraphicFramePr>
            <a:graphicFrameLocks/>
          </p:cNvGraphicFramePr>
          <p:nvPr>
            <p:extLst>
              <p:ext uri="{D42A27DB-BD31-4B8C-83A1-F6EECF244321}">
                <p14:modId xmlns:p14="http://schemas.microsoft.com/office/powerpoint/2010/main" val="1565544106"/>
              </p:ext>
            </p:extLst>
          </p:nvPr>
        </p:nvGraphicFramePr>
        <p:xfrm>
          <a:off x="1218561" y="1135865"/>
          <a:ext cx="9784080" cy="3291840"/>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548640">
                <a:tc>
                  <a:txBody>
                    <a:bodyPr/>
                    <a:lstStyle/>
                    <a:p>
                      <a:endParaRPr lang="en-US" sz="1600" dirty="0">
                        <a:solidFill>
                          <a:srgbClr val="323332"/>
                        </a:solidFill>
                        <a:latin typeface="Arial" panose="020B0604020202020204" pitchFamily="34" charset="0"/>
                      </a:endParaRPr>
                    </a:p>
                  </a:txBody>
                  <a:tcPr marL="137160" marR="137160" marT="137160" marB="137160">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Without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i="0" dirty="0">
                          <a:solidFill>
                            <a:srgbClr val="FFFFFF"/>
                          </a:solidFill>
                          <a:latin typeface="Arial" panose="020B0604020202020204" pitchFamily="34" charset="0"/>
                          <a:ea typeface="Arial Narrow" charset="0"/>
                          <a:cs typeface="Arial" panose="020B0604020202020204" pitchFamily="34" charset="0"/>
                        </a:rPr>
                        <a:t>With an HSA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8640">
                <a:tc>
                  <a:txBody>
                    <a:bodyPr/>
                    <a:lstStyle/>
                    <a:p>
                      <a:r>
                        <a:rPr lang="en-US" sz="2000" b="0" dirty="0">
                          <a:solidFill>
                            <a:schemeClr val="bg1"/>
                          </a:solidFill>
                          <a:latin typeface="Arial" panose="020B0604020202020204" pitchFamily="34" charset="0"/>
                          <a:cs typeface="Arial" panose="020B0604020202020204" pitchFamily="34" charset="0"/>
                        </a:rPr>
                        <a:t>Estimated taxes</a:t>
                      </a:r>
                      <a:r>
                        <a:rPr lang="en-US" sz="2000" b="0" baseline="30000" dirty="0">
                          <a:solidFill>
                            <a:schemeClr val="bg1"/>
                          </a:solidFill>
                          <a:latin typeface="Arial" panose="020B0604020202020204" pitchFamily="34" charset="0"/>
                          <a:cs typeface="Arial" panose="020B0604020202020204" pitchFamily="34" charset="0"/>
                        </a:rPr>
                        <a:t>1</a:t>
                      </a:r>
                      <a:endParaRPr lang="en-US" sz="2000" b="0" baseline="3000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$12,000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$11,250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Tax savings</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$750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8640">
                <a:tc>
                  <a:txBody>
                    <a:bodyPr/>
                    <a:lstStyle/>
                    <a:p>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Healthcare expense</a:t>
                      </a:r>
                      <a:endParaRPr lang="en-US" sz="2000" b="0" dirty="0">
                        <a:solidFill>
                          <a:schemeClr val="bg1"/>
                        </a:solidFill>
                        <a:latin typeface="Arial" panose="020B0604020202020204" pitchFamily="34" charset="0"/>
                        <a:ea typeface="Arial Narrow" charset="0"/>
                        <a:cs typeface="Arial" panose="020B0604020202020204" pitchFamily="34" charset="0"/>
                      </a:endParaRP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$600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$600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account</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$3,000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r>
                        <a:rPr lang="en-US" sz="2000" b="0" dirty="0">
                          <a:solidFill>
                            <a:schemeClr val="bg1"/>
                          </a:solidFill>
                          <a:latin typeface="Arial" panose="020B0604020202020204" pitchFamily="34" charset="0"/>
                          <a:ea typeface="Arial Narrow" charset="0"/>
                          <a:cs typeface="Arial" panose="020B0604020202020204" pitchFamily="34" charset="0"/>
                        </a:rPr>
                        <a:t>HSA balance to roll over</a:t>
                      </a:r>
                    </a:p>
                  </a:txBody>
                  <a:tcPr anchor="ctr">
                    <a:lnL w="12700" cmpd="sng">
                      <a:noFill/>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323332"/>
                          </a:solidFill>
                          <a:latin typeface="Arial" panose="020B0604020202020204" pitchFamily="34" charset="0"/>
                          <a:ea typeface="Arial Narrow" charset="0"/>
                          <a:cs typeface="Arial" panose="020B0604020202020204" pitchFamily="34" charset="0"/>
                        </a:rPr>
                        <a:t>$2,400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977AC10D-9166-4993-8FAE-F2E9609C6A31}"/>
              </a:ext>
            </a:extLst>
          </p:cNvPr>
          <p:cNvSpPr>
            <a:spLocks noGrp="1"/>
          </p:cNvSpPr>
          <p:nvPr>
            <p:ph type="title"/>
          </p:nvPr>
        </p:nvSpPr>
        <p:spPr/>
        <p:txBody>
          <a:bodyPr>
            <a:normAutofit/>
          </a:bodyPr>
          <a:lstStyle/>
          <a:p>
            <a:r>
              <a:rPr lang="en-US" dirty="0"/>
              <a:t>Molly’s savings</a:t>
            </a:r>
          </a:p>
        </p:txBody>
      </p:sp>
      <p:sp>
        <p:nvSpPr>
          <p:cNvPr id="3" name="Content Placeholder 2">
            <a:extLst>
              <a:ext uri="{FF2B5EF4-FFF2-40B4-BE49-F238E27FC236}">
                <a16:creationId xmlns:a16="http://schemas.microsoft.com/office/drawing/2014/main" id="{CB215964-E1B4-44A8-93B3-4D19AFEE76C2}"/>
              </a:ext>
            </a:extLst>
          </p:cNvPr>
          <p:cNvSpPr>
            <a:spLocks noGrp="1"/>
          </p:cNvSpPr>
          <p:nvPr>
            <p:ph idx="1"/>
          </p:nvPr>
        </p:nvSpPr>
        <p:spPr>
          <a:xfrm>
            <a:off x="1104900" y="4654063"/>
            <a:ext cx="10111738" cy="756137"/>
          </a:xfrm>
        </p:spPr>
        <p:txBody>
          <a:bodyPr>
            <a:normAutofit/>
          </a:bodyPr>
          <a:lstStyle/>
          <a:p>
            <a:pPr marL="0" indent="0">
              <a:buNone/>
            </a:pPr>
            <a:r>
              <a:rPr lang="en-US" sz="1400" dirty="0"/>
              <a:t>At year’s end, Molly has not only saved $750 in taxes, but has used those savings to cover all of her healthcare expenses AND established an HSA account that is available for future costs.</a:t>
            </a:r>
          </a:p>
        </p:txBody>
      </p:sp>
      <p:sp>
        <p:nvSpPr>
          <p:cNvPr id="5" name="Footer Placeholder 3">
            <a:extLst>
              <a:ext uri="{FF2B5EF4-FFF2-40B4-BE49-F238E27FC236}">
                <a16:creationId xmlns:a16="http://schemas.microsoft.com/office/drawing/2014/main" id="{F1A82DD4-DC10-40DB-ADC5-A781ADEF3C13}"/>
              </a:ext>
            </a:extLst>
          </p:cNvPr>
          <p:cNvSpPr>
            <a:spLocks noGrp="1"/>
          </p:cNvSpPr>
          <p:nvPr>
            <p:ph type="ftr" sz="quarter" idx="3"/>
          </p:nvPr>
        </p:nvSpPr>
        <p:spPr>
          <a:xfrm>
            <a:off x="1104899" y="5574323"/>
            <a:ext cx="6345323" cy="926178"/>
          </a:xfrm>
        </p:spPr>
        <p:txBody>
          <a:bodyPr/>
          <a:lstStyle/>
          <a:p>
            <a:pPr marL="91440" indent="-91440"/>
            <a:r>
              <a:rPr lang="en-US" baseline="30000" dirty="0"/>
              <a:t>1	</a:t>
            </a:r>
            <a:r>
              <a:rPr lang="en-US" dirty="0"/>
              <a:t>Assumes Molly pays 25% of her income in federal, state, and social security taxes. Actual tax savings will depend on your HSA contributions, applicable state tax rates and your personal tax situation. Please consult your tax adviser for details.</a:t>
            </a:r>
          </a:p>
          <a:p>
            <a:pPr marL="91440" indent="-91440"/>
            <a:endParaRPr lang="en-US" dirty="0"/>
          </a:p>
          <a:p>
            <a:pPr marL="91440" indent="-91440"/>
            <a:r>
              <a:rPr lang="en-US" dirty="0"/>
              <a:t>This story is a hypothetical example for purposes of illustration only.</a:t>
            </a:r>
          </a:p>
        </p:txBody>
      </p:sp>
    </p:spTree>
    <p:extLst>
      <p:ext uri="{BB962C8B-B14F-4D97-AF65-F5344CB8AC3E}">
        <p14:creationId xmlns:p14="http://schemas.microsoft.com/office/powerpoint/2010/main" val="64513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6F61-31F5-4762-9102-C03A621133EA}"/>
              </a:ext>
            </a:extLst>
          </p:cNvPr>
          <p:cNvSpPr>
            <a:spLocks noGrp="1"/>
          </p:cNvSpPr>
          <p:nvPr>
            <p:ph type="title"/>
          </p:nvPr>
        </p:nvSpPr>
        <p:spPr>
          <a:xfrm>
            <a:off x="1104900" y="1087966"/>
            <a:ext cx="4886100" cy="671151"/>
          </a:xfrm>
        </p:spPr>
        <p:txBody>
          <a:bodyPr>
            <a:normAutofit/>
          </a:bodyPr>
          <a:lstStyle/>
          <a:p>
            <a:r>
              <a:rPr lang="en-US" sz="2400" dirty="0"/>
              <a:t>You can use your HSA to pay for:</a:t>
            </a:r>
          </a:p>
        </p:txBody>
      </p:sp>
      <p:sp>
        <p:nvSpPr>
          <p:cNvPr id="3" name="Content Placeholder 2">
            <a:extLst>
              <a:ext uri="{FF2B5EF4-FFF2-40B4-BE49-F238E27FC236}">
                <a16:creationId xmlns:a16="http://schemas.microsoft.com/office/drawing/2014/main" id="{EAD972E1-0309-43AF-9DA3-D05B15F3A794}"/>
              </a:ext>
            </a:extLst>
          </p:cNvPr>
          <p:cNvSpPr>
            <a:spLocks noGrp="1"/>
          </p:cNvSpPr>
          <p:nvPr>
            <p:ph sz="half" idx="1"/>
          </p:nvPr>
        </p:nvSpPr>
        <p:spPr/>
        <p:txBody>
          <a:bodyPr>
            <a:normAutofit/>
          </a:bodyPr>
          <a:lstStyle/>
          <a:p>
            <a:pPr marL="342900" indent="-342900">
              <a:buFont typeface="Arial" panose="020B0604020202020204" pitchFamily="34" charset="0"/>
              <a:buChar char="•"/>
            </a:pPr>
            <a:r>
              <a:rPr lang="en-US" dirty="0"/>
              <a:t>Medical expenses that your health plan doesn’t cover:</a:t>
            </a:r>
          </a:p>
          <a:p>
            <a:pPr marL="525780" lvl="1" indent="-342900"/>
            <a:r>
              <a:rPr lang="en-US" dirty="0"/>
              <a:t>Your deductible. </a:t>
            </a:r>
          </a:p>
          <a:p>
            <a:pPr marL="525780" lvl="1" indent="-342900"/>
            <a:r>
              <a:rPr lang="en-US" dirty="0"/>
              <a:t>Copays and coinsurance.</a:t>
            </a:r>
          </a:p>
          <a:p>
            <a:pPr marL="525780" lvl="1" indent="-342900"/>
            <a:r>
              <a:rPr lang="en-US" dirty="0"/>
              <a:t>Prescription drugs.</a:t>
            </a:r>
          </a:p>
          <a:p>
            <a:pPr marL="342900" indent="-342900">
              <a:buFont typeface="Arial" panose="020B0604020202020204" pitchFamily="34" charset="0"/>
              <a:buChar char="•"/>
            </a:pPr>
            <a:r>
              <a:rPr lang="en-US" dirty="0"/>
              <a:t>Dental and vision care expenses not included in your health plan.</a:t>
            </a:r>
          </a:p>
        </p:txBody>
      </p:sp>
      <p:sp>
        <p:nvSpPr>
          <p:cNvPr id="4" name="Content Placeholder 3">
            <a:extLst>
              <a:ext uri="{FF2B5EF4-FFF2-40B4-BE49-F238E27FC236}">
                <a16:creationId xmlns:a16="http://schemas.microsoft.com/office/drawing/2014/main" id="{BE42B2AC-AD17-4AB8-901E-077EC7A8E8F5}"/>
              </a:ext>
            </a:extLst>
          </p:cNvPr>
          <p:cNvSpPr>
            <a:spLocks noGrp="1"/>
          </p:cNvSpPr>
          <p:nvPr>
            <p:ph sz="half" idx="2"/>
          </p:nvPr>
        </p:nvSpPr>
        <p:spPr/>
        <p:txBody>
          <a:bodyPr>
            <a:normAutofit/>
          </a:bodyPr>
          <a:lstStyle/>
          <a:p>
            <a:r>
              <a:rPr lang="en-US" dirty="0"/>
              <a:t>Costs not on the list of IRS-qualified expenses.</a:t>
            </a:r>
          </a:p>
          <a:p>
            <a:pPr lvl="1"/>
            <a:r>
              <a:rPr lang="en-US" dirty="0"/>
              <a:t>Visit the learning center at </a:t>
            </a:r>
            <a:r>
              <a:rPr lang="en-US" b="1" dirty="0">
                <a:solidFill>
                  <a:schemeClr val="accent1"/>
                </a:solidFill>
              </a:rPr>
              <a:t>CapBlueCross.com/Funds</a:t>
            </a:r>
            <a:r>
              <a:rPr lang="en-US" dirty="0"/>
              <a:t>.</a:t>
            </a:r>
            <a:endParaRPr lang="en-US" b="1" dirty="0">
              <a:solidFill>
                <a:schemeClr val="accent1"/>
              </a:solidFill>
            </a:endParaRPr>
          </a:p>
          <a:p>
            <a:r>
              <a:rPr lang="en-US" dirty="0"/>
              <a:t>Over-the-counter medicine.</a:t>
            </a:r>
          </a:p>
          <a:p>
            <a:pPr lvl="1"/>
            <a:r>
              <a:rPr lang="en-US" dirty="0"/>
              <a:t>Nonprescription drugs.</a:t>
            </a:r>
          </a:p>
          <a:p>
            <a:pPr lvl="1"/>
            <a:r>
              <a:rPr lang="en-US" dirty="0"/>
              <a:t>Supplements.</a:t>
            </a:r>
          </a:p>
          <a:p>
            <a:r>
              <a:rPr lang="en-US" dirty="0"/>
              <a:t>Health insurance premiums.</a:t>
            </a:r>
          </a:p>
          <a:p>
            <a:endParaRPr lang="en-US" dirty="0"/>
          </a:p>
        </p:txBody>
      </p:sp>
      <p:sp>
        <p:nvSpPr>
          <p:cNvPr id="5" name="Footer Placeholder 4">
            <a:extLst>
              <a:ext uri="{FF2B5EF4-FFF2-40B4-BE49-F238E27FC236}">
                <a16:creationId xmlns:a16="http://schemas.microsoft.com/office/drawing/2014/main" id="{CBC07B0B-C81E-45E5-91FC-4989CFA957EA}"/>
              </a:ext>
            </a:extLst>
          </p:cNvPr>
          <p:cNvSpPr>
            <a:spLocks noGrp="1"/>
          </p:cNvSpPr>
          <p:nvPr>
            <p:ph type="ftr" sz="quarter" idx="3"/>
          </p:nvPr>
        </p:nvSpPr>
        <p:spPr/>
        <p:txBody>
          <a:bodyPr/>
          <a:lstStyle/>
          <a:p>
            <a:r>
              <a:rPr lang="en-US" dirty="0"/>
              <a:t>Always save your receipts to ensure proper validation of expenses, as required by the IRS.</a:t>
            </a:r>
          </a:p>
        </p:txBody>
      </p:sp>
      <p:sp>
        <p:nvSpPr>
          <p:cNvPr id="6" name="Title 1">
            <a:extLst>
              <a:ext uri="{FF2B5EF4-FFF2-40B4-BE49-F238E27FC236}">
                <a16:creationId xmlns:a16="http://schemas.microsoft.com/office/drawing/2014/main" id="{A630DAE0-E04A-40E3-A45D-C535AAC310CA}"/>
              </a:ext>
            </a:extLst>
          </p:cNvPr>
          <p:cNvSpPr txBox="1">
            <a:spLocks/>
          </p:cNvSpPr>
          <p:nvPr/>
        </p:nvSpPr>
        <p:spPr>
          <a:xfrm>
            <a:off x="6330538" y="1087965"/>
            <a:ext cx="4886100" cy="671151"/>
          </a:xfrm>
          <a:prstGeom prst="rect">
            <a:avLst/>
          </a:prstGeom>
        </p:spPr>
        <p:txBody>
          <a:bodyPr vert="horz" wrap="square" lIns="121899" tIns="60949" rIns="121899" bIns="60949" rtlCol="0" anchor="t" anchorCtr="0">
            <a:normAutofit/>
          </a:bodyPr>
          <a:lstStyle>
            <a:lvl1pPr algn="l" defTabSz="609493" rtl="0" eaLnBrk="1" latinLnBrk="0" hangingPunct="1">
              <a:spcBef>
                <a:spcPct val="0"/>
              </a:spcBef>
              <a:buNone/>
              <a:defRPr sz="3200" kern="1200" baseline="0">
                <a:solidFill>
                  <a:schemeClr val="tx2"/>
                </a:solidFill>
                <a:latin typeface="Arial"/>
                <a:ea typeface="+mj-ea"/>
                <a:cs typeface="Arial"/>
              </a:defRPr>
            </a:lvl1pPr>
          </a:lstStyle>
          <a:p>
            <a:r>
              <a:rPr lang="en-US" sz="2400" dirty="0"/>
              <a:t>You can’t use your HSA to pay for:</a:t>
            </a:r>
          </a:p>
        </p:txBody>
      </p:sp>
    </p:spTree>
    <p:extLst>
      <p:ext uri="{BB962C8B-B14F-4D97-AF65-F5344CB8AC3E}">
        <p14:creationId xmlns:p14="http://schemas.microsoft.com/office/powerpoint/2010/main" val="105974683"/>
      </p:ext>
    </p:extLst>
  </p:cSld>
  <p:clrMapOvr>
    <a:masterClrMapping/>
  </p:clrMapOvr>
</p:sld>
</file>

<file path=ppt/theme/theme1.xml><?xml version="1.0" encoding="utf-8"?>
<a:theme xmlns:a="http://schemas.openxmlformats.org/drawingml/2006/main" name="CapitalBlueCrossTheme">
  <a:themeElements>
    <a:clrScheme name="Capital 2022">
      <a:dk1>
        <a:srgbClr val="000000"/>
      </a:dk1>
      <a:lt1>
        <a:srgbClr val="FFFFFF"/>
      </a:lt1>
      <a:dk2>
        <a:srgbClr val="004E72"/>
      </a:dk2>
      <a:lt2>
        <a:srgbClr val="9FA2A3"/>
      </a:lt2>
      <a:accent1>
        <a:srgbClr val="0071CE"/>
      </a:accent1>
      <a:accent2>
        <a:srgbClr val="707271"/>
      </a:accent2>
      <a:accent3>
        <a:srgbClr val="97D0FF"/>
      </a:accent3>
      <a:accent4>
        <a:srgbClr val="FFC700"/>
      </a:accent4>
      <a:accent5>
        <a:srgbClr val="FF8300"/>
      </a:accent5>
      <a:accent6>
        <a:srgbClr val="76BD22"/>
      </a:accent6>
      <a:hlink>
        <a:srgbClr val="00AEEF"/>
      </a:hlink>
      <a:folHlink>
        <a:srgbClr val="9FA2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italBlueCrossTheme" id="{E0EA1436-98EF-4F4F-A8FA-91CEB7130BC3}" vid="{32918D53-0372-4F6B-98C6-089EC6B223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D1EE20580CF45B4F0FDA0A3E8E2FD" ma:contentTypeVersion="22" ma:contentTypeDescription="Create a new document." ma:contentTypeScope="" ma:versionID="af48826ad0f260867b003a4ca4461e9c">
  <xsd:schema xmlns:xsd="http://www.w3.org/2001/XMLSchema" xmlns:xs="http://www.w3.org/2001/XMLSchema" xmlns:p="http://schemas.microsoft.com/office/2006/metadata/properties" xmlns:ns2="d7cb500c-bd17-47ec-830f-a0a26488f198" xmlns:ns3="8ac92348-810d-4534-b2f9-9aeffdfa256a" targetNamespace="http://schemas.microsoft.com/office/2006/metadata/properties" ma:root="true" ma:fieldsID="3fc2ab320446580afceedab53bbfd340" ns2:_="" ns3:_="">
    <xsd:import namespace="d7cb500c-bd17-47ec-830f-a0a26488f198"/>
    <xsd:import namespace="8ac92348-810d-4534-b2f9-9aeffdfa256a"/>
    <xsd:element name="properties">
      <xsd:complexType>
        <xsd:sequence>
          <xsd:element name="documentManagement">
            <xsd:complexType>
              <xsd:all>
                <xsd:element ref="ns2:MediaServiceMetadata" minOccurs="0"/>
                <xsd:element ref="ns2:MediaServiceFastMetadata" minOccurs="0"/>
                <xsd:element ref="ns2:Product"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artner" minOccurs="0"/>
                <xsd:element ref="ns2:Department" minOccurs="0"/>
                <xsd:element ref="ns2:MediaServiceAutoKeyPoints" minOccurs="0"/>
                <xsd:element ref="ns2:MediaServiceKeyPoints" minOccurs="0"/>
                <xsd:element ref="ns2:MediaLengthInSeconds" minOccurs="0"/>
                <xsd:element ref="ns2:Current" minOccurs="0"/>
                <xsd:element ref="ns2:SpecialHandle" minOccurs="0"/>
                <xsd:element ref="ns2:Member_x002f_Group_x002f_Internal" minOccurs="0"/>
                <xsd:element ref="ns3:SharedWithUsers" minOccurs="0"/>
                <xsd:element ref="ns3:SharedWithDetails" minOccurs="0"/>
                <xsd:element ref="ns2: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b500c-bd17-47ec-830f-a0a26488f1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duct" ma:index="10" nillable="true" ma:displayName="Product" ma:format="Dropdown" ma:internalName="Product">
      <xsd:complexType>
        <xsd:complexContent>
          <xsd:extension base="dms:MultiChoice">
            <xsd:sequence>
              <xsd:element name="Value" maxOccurs="unbounded" minOccurs="0" nillable="true">
                <xsd:simpleType>
                  <xsd:restriction base="dms:Choice">
                    <xsd:enumeration value="HSA"/>
                    <xsd:enumeration value="FSA"/>
                    <xsd:enumeration value="HRA"/>
                    <xsd:enumeration value="DCAP"/>
                    <xsd:enumeration value="Images"/>
                    <xsd:enumeration value="AAP"/>
                    <xsd:enumeration value="POP"/>
                    <xsd:enumeration value="Wellness"/>
                    <xsd:enumeration value="VEBA"/>
                    <xsd:enumeration value="PRA"/>
                  </xsd:restriction>
                </xsd:simpleType>
              </xsd:element>
            </xsd:sequence>
          </xsd:extension>
        </xsd:complexContent>
      </xsd:complex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Partner" ma:index="16" nillable="true" ma:displayName="Partner" ma:format="Dropdown" ma:internalName="Partner">
      <xsd:simpleType>
        <xsd:restriction base="dms:Choice">
          <xsd:enumeration value="Capital Blue Cross"/>
          <xsd:enumeration value="CareFirst"/>
          <xsd:enumeration value="Horizon"/>
          <xsd:enumeration value="BCBS Arkansas"/>
          <xsd:enumeration value="BCBS Kansa City"/>
          <xsd:enumeration value="BCBS KS"/>
          <xsd:enumeration value="BCBS LA"/>
          <xsd:enumeration value="BCBS MN"/>
          <xsd:enumeration value="BCBS ND"/>
          <xsd:enumeration value="BCBS VT"/>
          <xsd:enumeration value="BCBS WY"/>
          <xsd:enumeration value="HCSC"/>
          <xsd:enumeration value="MHC"/>
          <xsd:enumeration value="Concordia"/>
          <xsd:enumeration value="LISI General Agency"/>
          <xsd:enumeration value="Land O' Lakes"/>
          <xsd:enumeration value="Further"/>
        </xsd:restriction>
      </xsd:simpleType>
    </xsd:element>
    <xsd:element name="Department" ma:index="17" nillable="true" ma:displayName="Department" ma:format="Dropdown" ma:internalName="Department">
      <xsd:simpleType>
        <xsd:restriction base="dms:Choice">
          <xsd:enumeration value="Marketing"/>
          <xsd:enumeration value="Sales"/>
          <xsd:enumeration value="Operations"/>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Current" ma:index="21" nillable="true" ma:displayName="Current" ma:default="1" ma:format="Dropdown" ma:internalName="Current">
      <xsd:simpleType>
        <xsd:restriction base="dms:Boolean"/>
      </xsd:simpleType>
    </xsd:element>
    <xsd:element name="SpecialHandle" ma:index="22" nillable="true" ma:displayName="Special Handle" ma:format="Dropdown" ma:internalName="SpecialHandle">
      <xsd:simpleType>
        <xsd:restriction base="dms:Choice">
          <xsd:enumeration value="Merck"/>
          <xsd:enumeration value="Organon"/>
          <xsd:enumeration value="VEHI"/>
          <xsd:enumeration value="State of New Jersey"/>
          <xsd:enumeration value="Perdue"/>
          <xsd:enumeration value="Sodexo"/>
          <xsd:enumeration value="NVent"/>
          <xsd:enumeration value="Pentair"/>
        </xsd:restriction>
      </xsd:simpleType>
    </xsd:element>
    <xsd:element name="Member_x002f_Group_x002f_Internal" ma:index="23" nillable="true" ma:displayName="Member/Group/Internal" ma:format="Dropdown" ma:internalName="Member_x002f_Group_x002f_Internal">
      <xsd:simpleType>
        <xsd:restriction base="dms:Choice">
          <xsd:enumeration value="Member"/>
          <xsd:enumeration value="Group"/>
          <xsd:enumeration value="Internal"/>
        </xsd:restriction>
      </xsd:simpleType>
    </xsd:element>
    <xsd:element name="Action" ma:index="26" nillable="true" ma:displayName="Action" ma:format="Dropdown" ma:internalName="Action">
      <xsd:simpleType>
        <xsd:restriction base="dms:Choice">
          <xsd:enumeration value="Archived"/>
          <xsd:enumeration value="Move"/>
        </xsd:restrictio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c92348-810d-4534-b2f9-9aeffdfa256a"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on xmlns="d7cb500c-bd17-47ec-830f-a0a26488f198" xsi:nil="true"/>
    <Member_x002f_Group_x002f_Internal xmlns="d7cb500c-bd17-47ec-830f-a0a26488f198" xsi:nil="true"/>
    <Product xmlns="d7cb500c-bd17-47ec-830f-a0a26488f198" xsi:nil="true"/>
    <SpecialHandle xmlns="d7cb500c-bd17-47ec-830f-a0a26488f198" xsi:nil="true"/>
    <Department xmlns="d7cb500c-bd17-47ec-830f-a0a26488f198" xsi:nil="true"/>
    <Partner xmlns="d7cb500c-bd17-47ec-830f-a0a26488f198" xsi:nil="true"/>
    <Current xmlns="d7cb500c-bd17-47ec-830f-a0a26488f198">true</Current>
  </documentManagement>
</p:properties>
</file>

<file path=customXml/itemProps1.xml><?xml version="1.0" encoding="utf-8"?>
<ds:datastoreItem xmlns:ds="http://schemas.openxmlformats.org/officeDocument/2006/customXml" ds:itemID="{44354188-C1A1-4E49-8CDC-5BBC30F247C5}"/>
</file>

<file path=customXml/itemProps2.xml><?xml version="1.0" encoding="utf-8"?>
<ds:datastoreItem xmlns:ds="http://schemas.openxmlformats.org/officeDocument/2006/customXml" ds:itemID="{3CFD218B-04E9-47D9-98AD-6EDAB30151A7}"/>
</file>

<file path=customXml/itemProps3.xml><?xml version="1.0" encoding="utf-8"?>
<ds:datastoreItem xmlns:ds="http://schemas.openxmlformats.org/officeDocument/2006/customXml" ds:itemID="{FCB80ED8-F320-48B3-A545-C206CF321160}"/>
</file>

<file path=docProps/app.xml><?xml version="1.0" encoding="utf-8"?>
<Properties xmlns="http://schemas.openxmlformats.org/officeDocument/2006/extended-properties" xmlns:vt="http://schemas.openxmlformats.org/officeDocument/2006/docPropsVTypes">
  <Template>CapitalBlueCrossTheme</Template>
  <TotalTime>2057</TotalTime>
  <Words>1731</Words>
  <Application>Microsoft Office PowerPoint</Application>
  <PresentationFormat>Custom</PresentationFormat>
  <Paragraphs>231</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Tahoma</vt:lpstr>
      <vt:lpstr>CapitalBlueCrossTheme</vt:lpstr>
      <vt:lpstr>Health Savings Accounts</vt:lpstr>
      <vt:lpstr>Your Health Savings Account (HSA) </vt:lpstr>
      <vt:lpstr>Member advantages of an HSA</vt:lpstr>
      <vt:lpstr>Employer advantages of an HSA</vt:lpstr>
      <vt:lpstr>Make sure you are eligible</vt:lpstr>
      <vt:lpstr>Contribute and manage your funds</vt:lpstr>
      <vt:lpstr>Meet Molly</vt:lpstr>
      <vt:lpstr>Molly’s savings</vt:lpstr>
      <vt:lpstr>You can use your HSA to pay for:</vt:lpstr>
      <vt:lpstr>Meet the Martinez family</vt:lpstr>
      <vt:lpstr>The Martinez’s savings</vt:lpstr>
      <vt:lpstr>Meet the Robinson family</vt:lpstr>
      <vt:lpstr>The Robinson’s savings</vt:lpstr>
      <vt:lpstr>Meet Bill and Emily</vt:lpstr>
      <vt:lpstr>Bill and Amy’s savings</vt:lpstr>
      <vt:lpstr>Investment options*</vt:lpstr>
      <vt:lpstr>More than 30 mutual funds offered</vt:lpstr>
      <vt:lpstr>After you’re enrolled</vt:lpstr>
      <vt:lpstr>My Health Spending Assistant mobile app</vt:lpstr>
      <vt:lpstr>Let’s get started</vt:lpstr>
    </vt:vector>
  </TitlesOfParts>
  <Company>Peter Laudermilch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Laudermilch</dc:creator>
  <cp:lastModifiedBy>Wagner, Kris (Capital)</cp:lastModifiedBy>
  <cp:revision>92</cp:revision>
  <dcterms:created xsi:type="dcterms:W3CDTF">2021-06-03T02:12:02Z</dcterms:created>
  <dcterms:modified xsi:type="dcterms:W3CDTF">2023-09-06T18:06:19Z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0x01010037DD1EE20580CF45B4F0FDA0A3E8E2FD</vt:lpwstr>
  </property>
</Properties>
</file>