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5"/>
  </p:notesMasterIdLst>
  <p:handoutMasterIdLst>
    <p:handoutMasterId r:id="rId16"/>
  </p:handoutMasterIdLst>
  <p:sldIdLst>
    <p:sldId id="267" r:id="rId5"/>
    <p:sldId id="274" r:id="rId6"/>
    <p:sldId id="269" r:id="rId7"/>
    <p:sldId id="302" r:id="rId8"/>
    <p:sldId id="304" r:id="rId9"/>
    <p:sldId id="296" r:id="rId10"/>
    <p:sldId id="297" r:id="rId11"/>
    <p:sldId id="303" r:id="rId12"/>
    <p:sldId id="300" r:id="rId13"/>
    <p:sldId id="301" r:id="rId14"/>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F"/>
    <a:srgbClr val="3C3E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01" autoAdjust="0"/>
    <p:restoredTop sz="80627" autoAdjust="0"/>
  </p:normalViewPr>
  <p:slideViewPr>
    <p:cSldViewPr snapToGrid="0" snapToObjects="1">
      <p:cViewPr varScale="1">
        <p:scale>
          <a:sx n="71" d="100"/>
          <a:sy n="71" d="100"/>
        </p:scale>
        <p:origin x="66" y="798"/>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814BF5-B608-6B4D-9067-7DE6DBA2573D}" type="datetimeFigureOut">
              <a:rPr lang="en-US" smtClean="0"/>
              <a:t>12/7/2023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6E7DF5-3885-9544-B7CC-8A9F7EB5760D}" type="slidenum">
              <a:rPr lang="en-US" smtClean="0"/>
              <a:t>‹#›</a:t>
            </a:fld>
            <a:endParaRPr lang="en-US"/>
          </a:p>
        </p:txBody>
      </p:sp>
    </p:spTree>
    <p:extLst>
      <p:ext uri="{BB962C8B-B14F-4D97-AF65-F5344CB8AC3E}">
        <p14:creationId xmlns:p14="http://schemas.microsoft.com/office/powerpoint/2010/main" val="949699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024127-F163-1C41-9153-2A33EB0060BF}" type="datetimeFigureOut">
              <a:rPr lang="en-US" smtClean="0"/>
              <a:t>12/7/2023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8B80EA-830B-F045-AF8C-856FEB977D9E}" type="slidenum">
              <a:rPr lang="en-US" smtClean="0"/>
              <a:t>‹#›</a:t>
            </a:fld>
            <a:endParaRPr lang="en-US"/>
          </a:p>
        </p:txBody>
      </p:sp>
    </p:spTree>
    <p:extLst>
      <p:ext uri="{BB962C8B-B14F-4D97-AF65-F5344CB8AC3E}">
        <p14:creationId xmlns:p14="http://schemas.microsoft.com/office/powerpoint/2010/main" val="13112239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4900" y="2643147"/>
            <a:ext cx="10111738" cy="1356286"/>
          </a:xfrm>
        </p:spPr>
        <p:txBody>
          <a:bodyPr anchor="b" anchorCtr="0">
            <a:normAutofit/>
          </a:bodyPr>
          <a:lstStyle>
            <a:lvl1pPr algn="l">
              <a:defRPr sz="4000" baseline="0">
                <a:solidFill>
                  <a:schemeClr val="tx2"/>
                </a:solidFill>
              </a:defRPr>
            </a:lvl1pPr>
          </a:lstStyle>
          <a:p>
            <a:r>
              <a:rPr lang="en-US" dirty="0"/>
              <a:t>Your title goes here</a:t>
            </a:r>
          </a:p>
        </p:txBody>
      </p:sp>
      <p:sp>
        <p:nvSpPr>
          <p:cNvPr id="3" name="Subtitle 2"/>
          <p:cNvSpPr>
            <a:spLocks noGrp="1"/>
          </p:cNvSpPr>
          <p:nvPr>
            <p:ph type="subTitle" idx="1" hasCustomPrompt="1"/>
          </p:nvPr>
        </p:nvSpPr>
        <p:spPr>
          <a:xfrm>
            <a:off x="1104898" y="4067624"/>
            <a:ext cx="10111740" cy="1051954"/>
          </a:xfrm>
        </p:spPr>
        <p:txBody>
          <a:bodyPr>
            <a:normAutofit/>
          </a:bodyPr>
          <a:lstStyle>
            <a:lvl1pPr marL="0" indent="0" algn="l">
              <a:buNone/>
              <a:defRPr sz="2800">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7" name="Picture 6"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7558" y="870404"/>
            <a:ext cx="2963371" cy="1263639"/>
          </a:xfrm>
          <a:prstGeom prst="rect">
            <a:avLst/>
          </a:prstGeom>
        </p:spPr>
      </p:pic>
      <p:sp>
        <p:nvSpPr>
          <p:cNvPr id="8" name="TextBox 7"/>
          <p:cNvSpPr txBox="1"/>
          <p:nvPr/>
        </p:nvSpPr>
        <p:spPr>
          <a:xfrm>
            <a:off x="4456681" y="2121986"/>
            <a:ext cx="184666" cy="461665"/>
          </a:xfrm>
          <a:prstGeom prst="rect">
            <a:avLst/>
          </a:prstGeom>
          <a:noFill/>
        </p:spPr>
        <p:txBody>
          <a:bodyPr wrap="none" rtlCol="0">
            <a:spAutoFit/>
          </a:bodyPr>
          <a:lstStyle/>
          <a:p>
            <a:endParaRPr lang="en-US" dirty="0"/>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dirty="0"/>
              <a:t>Capital Blue Cross is an Independent Licensee of the Blue Cross Blue Shield Association.</a:t>
            </a:r>
          </a:p>
        </p:txBody>
      </p:sp>
      <p:pic>
        <p:nvPicPr>
          <p:cNvPr id="9" name="Picture 8"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7558" y="870404"/>
            <a:ext cx="2963371" cy="1263639"/>
          </a:xfrm>
          <a:prstGeom prst="rect">
            <a:avLst/>
          </a:prstGeom>
        </p:spPr>
      </p:pic>
    </p:spTree>
    <p:extLst>
      <p:ext uri="{BB962C8B-B14F-4D97-AF65-F5344CB8AC3E}">
        <p14:creationId xmlns:p14="http://schemas.microsoft.com/office/powerpoint/2010/main" val="283497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894"/>
            <a:ext cx="12188828" cy="6856212"/>
          </a:xfrm>
          <a:prstGeom prst="rect">
            <a:avLst/>
          </a:prstGeom>
        </p:spPr>
      </p:pic>
      <p:sp>
        <p:nvSpPr>
          <p:cNvPr id="19" name="Rectangle 18"/>
          <p:cNvSpPr/>
          <p:nvPr userDrawn="1"/>
        </p:nvSpPr>
        <p:spPr>
          <a:xfrm>
            <a:off x="-1" y="894"/>
            <a:ext cx="7741910" cy="685710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a:t>
            </a:r>
            <a:br>
              <a:rPr lang="en-US" dirty="0"/>
            </a:br>
            <a:r>
              <a:rPr lang="en-US" dirty="0"/>
              <a:t>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6052912E-CA53-4D50-B4A7-61C8C8D0BC43}"/>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A88D2E92-75AE-4408-9744-EA736DF36CD6}"/>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192C3BD8-6163-4D62-9F6D-D7E3B1208494}"/>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977211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894"/>
            <a:ext cx="12202667" cy="6864893"/>
          </a:xfrm>
          <a:prstGeom prst="rect">
            <a:avLst/>
          </a:prstGeom>
        </p:spPr>
      </p:pic>
      <p:sp>
        <p:nvSpPr>
          <p:cNvPr id="19" name="Rectangle 18"/>
          <p:cNvSpPr/>
          <p:nvPr userDrawn="1"/>
        </p:nvSpPr>
        <p:spPr>
          <a:xfrm>
            <a:off x="-1" y="894"/>
            <a:ext cx="7741910" cy="6857106"/>
          </a:xfrm>
          <a:prstGeom prst="rect">
            <a:avLst/>
          </a:prstGeom>
          <a:gradFill flip="none" rotWithShape="1">
            <a:gsLst>
              <a:gs pos="0">
                <a:schemeClr val="tx1">
                  <a:alpha val="25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a:t>
            </a:r>
            <a:br>
              <a:rPr lang="en-US" dirty="0"/>
            </a:br>
            <a:r>
              <a:rPr lang="en-US" dirty="0"/>
              <a:t>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EFB1A3A5-2C56-4B26-82A5-707E44DCE17D}"/>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5392572F-CBF4-425A-831B-970D97F6919D}"/>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BEABAE46-AE89-41BD-A4F2-EF35FE0DA7F1}"/>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448170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894"/>
            <a:ext cx="12202667" cy="6864893"/>
          </a:xfrm>
          <a:prstGeom prst="rect">
            <a:avLst/>
          </a:prstGeom>
        </p:spPr>
      </p:pic>
      <p:sp>
        <p:nvSpPr>
          <p:cNvPr id="11" name="Rectangle 10">
            <a:extLst>
              <a:ext uri="{FF2B5EF4-FFF2-40B4-BE49-F238E27FC236}">
                <a16:creationId xmlns:a16="http://schemas.microsoft.com/office/drawing/2014/main" id="{F0B9118B-C3DF-4E5B-B6BF-A53C142320FA}"/>
              </a:ext>
            </a:extLst>
          </p:cNvPr>
          <p:cNvSpPr/>
          <p:nvPr userDrawn="1"/>
        </p:nvSpPr>
        <p:spPr>
          <a:xfrm>
            <a:off x="0" y="8603"/>
            <a:ext cx="12188825" cy="6858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divider slide </a:t>
            </a:r>
            <a:br>
              <a:rPr lang="en-US" dirty="0"/>
            </a:br>
            <a:r>
              <a:rPr lang="en-US" dirty="0"/>
              <a:t>title 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spTree>
    <p:extLst>
      <p:ext uri="{BB962C8B-B14F-4D97-AF65-F5344CB8AC3E}">
        <p14:creationId xmlns:p14="http://schemas.microsoft.com/office/powerpoint/2010/main" val="110118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9" y="893"/>
            <a:ext cx="12186646" cy="6856213"/>
          </a:xfrm>
          <a:prstGeom prst="rect">
            <a:avLst/>
          </a:prstGeom>
        </p:spPr>
      </p:pic>
      <p:sp>
        <p:nvSpPr>
          <p:cNvPr id="13" name="Rectangle 12">
            <a:extLst>
              <a:ext uri="{FF2B5EF4-FFF2-40B4-BE49-F238E27FC236}">
                <a16:creationId xmlns:a16="http://schemas.microsoft.com/office/drawing/2014/main" id="{FDC4F7F7-D210-4ED7-8528-023F9010C56E}"/>
              </a:ext>
            </a:extLst>
          </p:cNvPr>
          <p:cNvSpPr/>
          <p:nvPr userDrawn="1"/>
        </p:nvSpPr>
        <p:spPr>
          <a:xfrm>
            <a:off x="0" y="8603"/>
            <a:ext cx="12188825" cy="6858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divider slide </a:t>
            </a:r>
            <a:br>
              <a:rPr lang="en-US" dirty="0"/>
            </a:br>
            <a:r>
              <a:rPr lang="en-US" dirty="0"/>
              <a:t>title goes here</a:t>
            </a:r>
          </a:p>
        </p:txBody>
      </p:sp>
      <p:sp>
        <p:nvSpPr>
          <p:cNvPr id="16"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spTree>
    <p:extLst>
      <p:ext uri="{BB962C8B-B14F-4D97-AF65-F5344CB8AC3E}">
        <p14:creationId xmlns:p14="http://schemas.microsoft.com/office/powerpoint/2010/main" val="2674227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Your title goes here</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
        <p:nvSpPr>
          <p:cNvPr id="10"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8" name="Picture 7"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671515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and Content 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Your title goes here</a:t>
            </a:r>
          </a:p>
        </p:txBody>
      </p:sp>
      <p:sp>
        <p:nvSpPr>
          <p:cNvPr id="3" name="Content Placeholder 2"/>
          <p:cNvSpPr>
            <a:spLocks noGrp="1"/>
          </p:cNvSpPr>
          <p:nvPr>
            <p:ph sz="half" idx="1" hasCustomPrompt="1"/>
          </p:nvPr>
        </p:nvSpPr>
        <p:spPr>
          <a:xfrm>
            <a:off x="1104900" y="1861672"/>
            <a:ext cx="4886100" cy="4201388"/>
          </a:xfrm>
        </p:spPr>
        <p:txBody>
          <a:bodyPr>
            <a:normAutofit/>
          </a:bodyPr>
          <a:lstStyle>
            <a:lvl1pPr>
              <a:defRPr sz="2400"/>
            </a:lvl1pPr>
            <a:lvl2pPr>
              <a:defRPr sz="1800"/>
            </a:lvl2pPr>
            <a:lvl3pPr>
              <a:defRPr sz="1600"/>
            </a:lvl3pPr>
            <a:lvl4pPr>
              <a:defRPr sz="1400"/>
            </a:lvl4pPr>
            <a:lvl5pPr>
              <a:defRPr sz="1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30538" y="1861672"/>
            <a:ext cx="4886100" cy="4201388"/>
          </a:xfrm>
        </p:spPr>
        <p:txBody>
          <a:bodyPr>
            <a:normAutofit/>
          </a:bodyPr>
          <a:lstStyle>
            <a:lvl1pPr>
              <a:defRPr sz="2400"/>
            </a:lvl1pPr>
            <a:lvl2pPr>
              <a:defRPr sz="1800"/>
            </a:lvl2pPr>
            <a:lvl3pPr>
              <a:defRPr sz="1600"/>
            </a:lvl3pPr>
            <a:lvl4pPr>
              <a:defRPr sz="1400"/>
            </a:lvl4pPr>
            <a:lvl5pPr>
              <a:defRPr sz="1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
        <p:nvSpPr>
          <p:cNvPr id="10"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3" name="Picture 12"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63104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Your title goes here</a:t>
            </a:r>
          </a:p>
        </p:txBody>
      </p:sp>
      <p:sp>
        <p:nvSpPr>
          <p:cNvPr id="3" name="Content Placeholder 2"/>
          <p:cNvSpPr>
            <a:spLocks noGrp="1"/>
          </p:cNvSpPr>
          <p:nvPr>
            <p:ph sz="half" idx="1" hasCustomPrompt="1"/>
          </p:nvPr>
        </p:nvSpPr>
        <p:spPr>
          <a:xfrm>
            <a:off x="1104900" y="1861672"/>
            <a:ext cx="4886100" cy="4201388"/>
          </a:xfrm>
        </p:spPr>
        <p:txBody>
          <a:bodyPr>
            <a:normAutofit/>
          </a:bodyPr>
          <a:lstStyle>
            <a:lvl1pPr>
              <a:defRPr sz="2400"/>
            </a:lvl1pPr>
            <a:lvl2pPr>
              <a:defRPr sz="1800"/>
            </a:lvl2pPr>
            <a:lvl3pPr>
              <a:defRPr sz="1600"/>
            </a:lvl3pPr>
            <a:lvl4pPr>
              <a:defRPr sz="1400"/>
            </a:lvl4pPr>
            <a:lvl5pPr>
              <a:defRPr sz="1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
        <p:nvSpPr>
          <p:cNvPr id="10" name="Picture Placeholder 9"/>
          <p:cNvSpPr>
            <a:spLocks noGrp="1"/>
          </p:cNvSpPr>
          <p:nvPr>
            <p:ph type="pic" sz="quarter" idx="10" hasCustomPrompt="1"/>
          </p:nvPr>
        </p:nvSpPr>
        <p:spPr>
          <a:xfrm>
            <a:off x="6156703" y="1862138"/>
            <a:ext cx="5060571" cy="3860565"/>
          </a:xfrm>
        </p:spPr>
        <p:txBody>
          <a:bodyPr/>
          <a:lstStyle>
            <a:lvl1pPr marL="0" indent="0">
              <a:buNone/>
              <a:defRPr baseline="0"/>
            </a:lvl1pPr>
          </a:lstStyle>
          <a:p>
            <a:r>
              <a:rPr lang="en-US" dirty="0"/>
              <a:t>To add photo, click on icon or drop file here.</a:t>
            </a:r>
          </a:p>
        </p:txBody>
      </p:sp>
      <p:sp>
        <p:nvSpPr>
          <p:cNvPr id="11"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4" name="Picture 13"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214729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4900" y="1087966"/>
            <a:ext cx="10111738" cy="671151"/>
          </a:xfrm>
        </p:spPr>
        <p:txBody>
          <a:bodyPr/>
          <a:lstStyle>
            <a:lvl1pPr>
              <a:defRPr/>
            </a:lvl1pPr>
          </a:lstStyle>
          <a:p>
            <a:r>
              <a:rPr lang="en-US" dirty="0"/>
              <a:t>Agenda:</a:t>
            </a:r>
          </a:p>
        </p:txBody>
      </p:sp>
      <p:pic>
        <p:nvPicPr>
          <p:cNvPr id="7" name="Picture 6"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
        <p:nvSpPr>
          <p:cNvPr id="8"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sp>
        <p:nvSpPr>
          <p:cNvPr id="22" name="Text Placeholder 2"/>
          <p:cNvSpPr>
            <a:spLocks noGrp="1"/>
          </p:cNvSpPr>
          <p:nvPr>
            <p:ph type="body" idx="10" hasCustomPrompt="1"/>
          </p:nvPr>
        </p:nvSpPr>
        <p:spPr>
          <a:xfrm>
            <a:off x="1957503" y="2012075"/>
            <a:ext cx="9259135" cy="594359"/>
          </a:xfrm>
        </p:spPr>
        <p:txBody>
          <a:bodyPr tIns="0" bIns="45720" anchor="ctr"/>
          <a:lstStyle>
            <a:lvl1pPr marL="0" indent="0">
              <a:lnSpc>
                <a:spcPct val="100000"/>
              </a:lnSpc>
              <a:buNone/>
              <a:defRPr/>
            </a:lvl1pPr>
          </a:lstStyle>
          <a:p>
            <a:pPr lvl="0"/>
            <a:r>
              <a:rPr lang="en-US" dirty="0"/>
              <a:t>First agenda item</a:t>
            </a:r>
          </a:p>
        </p:txBody>
      </p:sp>
      <p:sp>
        <p:nvSpPr>
          <p:cNvPr id="24" name="Text Placeholder 2"/>
          <p:cNvSpPr>
            <a:spLocks noGrp="1" noChangeAspect="1"/>
          </p:cNvSpPr>
          <p:nvPr>
            <p:ph type="body" idx="12" hasCustomPrompt="1"/>
          </p:nvPr>
        </p:nvSpPr>
        <p:spPr>
          <a:xfrm>
            <a:off x="1229974" y="2012074"/>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1</a:t>
            </a:r>
          </a:p>
        </p:txBody>
      </p:sp>
      <p:sp>
        <p:nvSpPr>
          <p:cNvPr id="33" name="Text Placeholder 2"/>
          <p:cNvSpPr>
            <a:spLocks noGrp="1"/>
          </p:cNvSpPr>
          <p:nvPr>
            <p:ph type="body" idx="13" hasCustomPrompt="1"/>
          </p:nvPr>
        </p:nvSpPr>
        <p:spPr>
          <a:xfrm>
            <a:off x="1957503" y="2786076"/>
            <a:ext cx="9259135" cy="594359"/>
          </a:xfrm>
        </p:spPr>
        <p:txBody>
          <a:bodyPr tIns="0" bIns="45720" anchor="ctr"/>
          <a:lstStyle>
            <a:lvl1pPr marL="0" indent="0">
              <a:lnSpc>
                <a:spcPct val="100000"/>
              </a:lnSpc>
              <a:buNone/>
              <a:defRPr/>
            </a:lvl1pPr>
          </a:lstStyle>
          <a:p>
            <a:pPr lvl="0"/>
            <a:r>
              <a:rPr lang="en-US" dirty="0"/>
              <a:t>Second agenda item</a:t>
            </a:r>
          </a:p>
        </p:txBody>
      </p:sp>
      <p:sp>
        <p:nvSpPr>
          <p:cNvPr id="34" name="Text Placeholder 2"/>
          <p:cNvSpPr>
            <a:spLocks noGrp="1" noChangeAspect="1"/>
          </p:cNvSpPr>
          <p:nvPr>
            <p:ph type="body" idx="14" hasCustomPrompt="1"/>
          </p:nvPr>
        </p:nvSpPr>
        <p:spPr>
          <a:xfrm>
            <a:off x="1229974" y="2786075"/>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2</a:t>
            </a:r>
          </a:p>
        </p:txBody>
      </p:sp>
      <p:sp>
        <p:nvSpPr>
          <p:cNvPr id="35" name="Text Placeholder 2"/>
          <p:cNvSpPr>
            <a:spLocks noGrp="1"/>
          </p:cNvSpPr>
          <p:nvPr>
            <p:ph type="body" idx="15" hasCustomPrompt="1"/>
          </p:nvPr>
        </p:nvSpPr>
        <p:spPr>
          <a:xfrm>
            <a:off x="1957503" y="3560077"/>
            <a:ext cx="9259135" cy="594359"/>
          </a:xfrm>
        </p:spPr>
        <p:txBody>
          <a:bodyPr tIns="0" bIns="45720" anchor="ctr"/>
          <a:lstStyle>
            <a:lvl1pPr marL="0" indent="0">
              <a:lnSpc>
                <a:spcPct val="100000"/>
              </a:lnSpc>
              <a:buNone/>
              <a:defRPr/>
            </a:lvl1pPr>
          </a:lstStyle>
          <a:p>
            <a:pPr lvl="0"/>
            <a:r>
              <a:rPr lang="en-US" dirty="0"/>
              <a:t>Third agenda item</a:t>
            </a:r>
          </a:p>
        </p:txBody>
      </p:sp>
      <p:sp>
        <p:nvSpPr>
          <p:cNvPr id="36" name="Text Placeholder 2"/>
          <p:cNvSpPr>
            <a:spLocks noGrp="1" noChangeAspect="1"/>
          </p:cNvSpPr>
          <p:nvPr>
            <p:ph type="body" idx="16" hasCustomPrompt="1"/>
          </p:nvPr>
        </p:nvSpPr>
        <p:spPr>
          <a:xfrm>
            <a:off x="1229974" y="3560076"/>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3</a:t>
            </a:r>
          </a:p>
        </p:txBody>
      </p:sp>
      <p:sp>
        <p:nvSpPr>
          <p:cNvPr id="37" name="Text Placeholder 2"/>
          <p:cNvSpPr>
            <a:spLocks noGrp="1"/>
          </p:cNvSpPr>
          <p:nvPr>
            <p:ph type="body" idx="17" hasCustomPrompt="1"/>
          </p:nvPr>
        </p:nvSpPr>
        <p:spPr>
          <a:xfrm>
            <a:off x="1957503" y="4334078"/>
            <a:ext cx="9259135" cy="594359"/>
          </a:xfrm>
        </p:spPr>
        <p:txBody>
          <a:bodyPr tIns="0" bIns="45720" anchor="ctr"/>
          <a:lstStyle>
            <a:lvl1pPr marL="0" indent="0">
              <a:lnSpc>
                <a:spcPct val="100000"/>
              </a:lnSpc>
              <a:buNone/>
              <a:defRPr/>
            </a:lvl1pPr>
          </a:lstStyle>
          <a:p>
            <a:pPr lvl="0"/>
            <a:r>
              <a:rPr lang="en-US" dirty="0"/>
              <a:t>Fourth agenda item</a:t>
            </a:r>
          </a:p>
        </p:txBody>
      </p:sp>
      <p:sp>
        <p:nvSpPr>
          <p:cNvPr id="38" name="Text Placeholder 2"/>
          <p:cNvSpPr>
            <a:spLocks noGrp="1" noChangeAspect="1"/>
          </p:cNvSpPr>
          <p:nvPr>
            <p:ph type="body" idx="18" hasCustomPrompt="1"/>
          </p:nvPr>
        </p:nvSpPr>
        <p:spPr>
          <a:xfrm>
            <a:off x="1229974" y="4334077"/>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4</a:t>
            </a:r>
          </a:p>
        </p:txBody>
      </p:sp>
      <p:sp>
        <p:nvSpPr>
          <p:cNvPr id="39" name="Text Placeholder 2"/>
          <p:cNvSpPr>
            <a:spLocks noGrp="1"/>
          </p:cNvSpPr>
          <p:nvPr>
            <p:ph type="body" idx="19" hasCustomPrompt="1"/>
          </p:nvPr>
        </p:nvSpPr>
        <p:spPr>
          <a:xfrm>
            <a:off x="1957503" y="5108079"/>
            <a:ext cx="9259135" cy="594359"/>
          </a:xfrm>
        </p:spPr>
        <p:txBody>
          <a:bodyPr tIns="0" bIns="45720" anchor="ctr"/>
          <a:lstStyle>
            <a:lvl1pPr marL="0" indent="0">
              <a:lnSpc>
                <a:spcPct val="100000"/>
              </a:lnSpc>
              <a:buNone/>
              <a:defRPr/>
            </a:lvl1pPr>
          </a:lstStyle>
          <a:p>
            <a:pPr lvl="0"/>
            <a:r>
              <a:rPr lang="en-US" dirty="0"/>
              <a:t>Fifth agenda item</a:t>
            </a:r>
          </a:p>
        </p:txBody>
      </p:sp>
      <p:sp>
        <p:nvSpPr>
          <p:cNvPr id="40" name="Text Placeholder 2"/>
          <p:cNvSpPr>
            <a:spLocks noGrp="1" noChangeAspect="1"/>
          </p:cNvSpPr>
          <p:nvPr>
            <p:ph type="body" idx="20" hasCustomPrompt="1"/>
          </p:nvPr>
        </p:nvSpPr>
        <p:spPr>
          <a:xfrm>
            <a:off x="1229974" y="5108078"/>
            <a:ext cx="594360" cy="594360"/>
          </a:xfrm>
          <a:solidFill>
            <a:schemeClr val="accent6"/>
          </a:solidFill>
          <a:ln>
            <a:noFill/>
          </a:ln>
        </p:spPr>
        <p:txBody>
          <a:bodyPr tIns="0" anchor="ctr">
            <a:noAutofit/>
          </a:bodyPr>
          <a:lstStyle>
            <a:lvl1pPr marL="0" indent="0" algn="ctr">
              <a:lnSpc>
                <a:spcPct val="100000"/>
              </a:lnSpc>
              <a:buNone/>
              <a:defRPr sz="2400">
                <a:solidFill>
                  <a:schemeClr val="bg1"/>
                </a:solidFill>
              </a:defRPr>
            </a:lvl1pPr>
          </a:lstStyle>
          <a:p>
            <a:pPr lvl="0"/>
            <a:r>
              <a:rPr lang="en-US" dirty="0"/>
              <a:t>5</a:t>
            </a:r>
          </a:p>
        </p:txBody>
      </p:sp>
      <p:pic>
        <p:nvPicPr>
          <p:cNvPr id="17" name="Picture 16"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2719471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Your title goes here</a:t>
            </a:r>
          </a:p>
        </p:txBody>
      </p:sp>
      <p:pic>
        <p:nvPicPr>
          <p:cNvPr id="7" name="Picture 6"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
        <p:nvSpPr>
          <p:cNvPr id="8"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1" name="Picture 10"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3993614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6" name="Picture 5" descr="CBC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
        <p:nvSpPr>
          <p:cNvPr id="7"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pic>
        <p:nvPicPr>
          <p:cNvPr id="10" name="Picture 9" descr="CBC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888" y="5893064"/>
            <a:ext cx="1977571" cy="843275"/>
          </a:xfrm>
          <a:prstGeom prst="rect">
            <a:avLst/>
          </a:prstGeom>
        </p:spPr>
      </p:pic>
    </p:spTree>
    <p:extLst>
      <p:ext uri="{BB962C8B-B14F-4D97-AF65-F5344CB8AC3E}">
        <p14:creationId xmlns:p14="http://schemas.microsoft.com/office/powerpoint/2010/main" val="321170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pic>
        <p:nvPicPr>
          <p:cNvPr id="19" name="Picture 18" descr="Blue_TonalGlow_master.jpeg">
            <a:extLst>
              <a:ext uri="{FF2B5EF4-FFF2-40B4-BE49-F238E27FC236}">
                <a16:creationId xmlns:a16="http://schemas.microsoft.com/office/drawing/2014/main" id="{39BB219C-805F-48EE-8CA9-F4DD6C4ADBC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
        <p:nvSpPr>
          <p:cNvPr id="18" name="Rectangle 17"/>
          <p:cNvSpPr/>
          <p:nvPr userDrawn="1"/>
        </p:nvSpPr>
        <p:spPr>
          <a:xfrm>
            <a:off x="0" y="0"/>
            <a:ext cx="6590304" cy="4445100"/>
          </a:xfrm>
          <a:prstGeom prst="rect">
            <a:avLst/>
          </a:prstGeom>
          <a:gradFill flip="none" rotWithShape="1">
            <a:gsLst>
              <a:gs pos="0">
                <a:srgbClr val="3C3E2E"/>
              </a:gs>
              <a:gs pos="59000">
                <a:srgbClr val="3C3E2E">
                  <a:alpha val="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15"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16"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0" cy="1263639"/>
          </a:xfrm>
          <a:prstGeom prst="rect">
            <a:avLst/>
          </a:prstGeom>
        </p:spPr>
      </p:pic>
    </p:spTree>
    <p:extLst>
      <p:ext uri="{BB962C8B-B14F-4D97-AF65-F5344CB8AC3E}">
        <p14:creationId xmlns:p14="http://schemas.microsoft.com/office/powerpoint/2010/main" val="1889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9" y="893"/>
            <a:ext cx="12186646" cy="6856213"/>
          </a:xfrm>
          <a:prstGeom prst="rect">
            <a:avLst/>
          </a:prstGeom>
        </p:spPr>
      </p:pic>
      <p:sp>
        <p:nvSpPr>
          <p:cNvPr id="18" name="Rectangle 17"/>
          <p:cNvSpPr/>
          <p:nvPr userDrawn="1"/>
        </p:nvSpPr>
        <p:spPr>
          <a:xfrm>
            <a:off x="0" y="0"/>
            <a:ext cx="6590304" cy="4445100"/>
          </a:xfrm>
          <a:prstGeom prst="rect">
            <a:avLst/>
          </a:prstGeom>
          <a:gradFill flip="none" rotWithShape="1">
            <a:gsLst>
              <a:gs pos="0">
                <a:srgbClr val="3C3E2E"/>
              </a:gs>
              <a:gs pos="59000">
                <a:srgbClr val="3C3E2E">
                  <a:alpha val="0"/>
                </a:srgb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894"/>
            <a:ext cx="7741910" cy="6857106"/>
          </a:xfrm>
          <a:prstGeom prst="rect">
            <a:avLst/>
          </a:prstGeom>
          <a:gradFill flip="none" rotWithShape="1">
            <a:gsLst>
              <a:gs pos="0">
                <a:schemeClr val="tx1">
                  <a:alpha val="25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15"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16"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0" cy="1263639"/>
          </a:xfrm>
          <a:prstGeom prst="rect">
            <a:avLst/>
          </a:prstGeom>
        </p:spPr>
      </p:pic>
      <p:grpSp>
        <p:nvGrpSpPr>
          <p:cNvPr id="13" name="Group 12">
            <a:extLst>
              <a:ext uri="{FF2B5EF4-FFF2-40B4-BE49-F238E27FC236}">
                <a16:creationId xmlns:a16="http://schemas.microsoft.com/office/drawing/2014/main" id="{6095AE56-B169-47F1-879C-46E431D63C58}"/>
              </a:ext>
            </a:extLst>
          </p:cNvPr>
          <p:cNvGrpSpPr/>
          <p:nvPr userDrawn="1"/>
        </p:nvGrpSpPr>
        <p:grpSpPr>
          <a:xfrm flipH="1">
            <a:off x="10920264" y="1"/>
            <a:ext cx="1278109" cy="1258522"/>
            <a:chOff x="0" y="1"/>
            <a:chExt cx="991955" cy="976753"/>
          </a:xfrm>
        </p:grpSpPr>
        <p:sp>
          <p:nvSpPr>
            <p:cNvPr id="14" name="Rectangle 13">
              <a:extLst>
                <a:ext uri="{FF2B5EF4-FFF2-40B4-BE49-F238E27FC236}">
                  <a16:creationId xmlns:a16="http://schemas.microsoft.com/office/drawing/2014/main" id="{388F3373-A5B9-45B9-B985-5AECC1ED4D46}"/>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CE910716-756D-48D9-A2B7-E4922D97BAB5}"/>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6466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88828" cy="6857106"/>
          </a:xfrm>
          <a:prstGeom prst="rect">
            <a:avLst/>
          </a:prstGeom>
        </p:spPr>
      </p:pic>
      <p:sp>
        <p:nvSpPr>
          <p:cNvPr id="19" name="Rectangle 18"/>
          <p:cNvSpPr/>
          <p:nvPr userDrawn="1"/>
        </p:nvSpPr>
        <p:spPr>
          <a:xfrm>
            <a:off x="-2" y="-99645"/>
            <a:ext cx="8401315" cy="6957646"/>
          </a:xfrm>
          <a:prstGeom prst="rect">
            <a:avLst/>
          </a:prstGeom>
          <a:gradFill flip="none" rotWithShape="1">
            <a:gsLst>
              <a:gs pos="0">
                <a:schemeClr val="bg1">
                  <a:alpha val="86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tx2"/>
                </a:solidFill>
              </a:defRPr>
            </a:lvl1pPr>
          </a:lstStyle>
          <a:p>
            <a:r>
              <a:rPr lang="en-US" dirty="0"/>
              <a:t>Your title </a:t>
            </a:r>
            <a:br>
              <a:rPr lang="en-US" dirty="0"/>
            </a:br>
            <a:r>
              <a:rPr lang="en-US" dirty="0"/>
              <a:t>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rgbClr val="00000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15" name="Group 14">
            <a:extLst>
              <a:ext uri="{FF2B5EF4-FFF2-40B4-BE49-F238E27FC236}">
                <a16:creationId xmlns:a16="http://schemas.microsoft.com/office/drawing/2014/main" id="{52A7869B-8BD0-406E-9251-5150969B5781}"/>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6213D58C-4541-422B-BB84-749E4DA4E39C}"/>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5707A17B-3DCD-412F-9154-B8B83E0DE42B}"/>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49296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1B4B0A-E85D-41A1-BE83-423E4ABA08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88825" cy="6857999"/>
          </a:xfrm>
          <a:prstGeom prst="rect">
            <a:avLst/>
          </a:prstGeom>
        </p:spPr>
      </p:pic>
      <p:sp>
        <p:nvSpPr>
          <p:cNvPr id="13" name="Rectangle 12">
            <a:extLst>
              <a:ext uri="{FF2B5EF4-FFF2-40B4-BE49-F238E27FC236}">
                <a16:creationId xmlns:a16="http://schemas.microsoft.com/office/drawing/2014/main" id="{480F54DD-AA80-43AC-9E7B-4C82E6962E3A}"/>
              </a:ext>
            </a:extLst>
          </p:cNvPr>
          <p:cNvSpPr/>
          <p:nvPr userDrawn="1"/>
        </p:nvSpPr>
        <p:spPr>
          <a:xfrm rot="16200000">
            <a:off x="5256214" y="-74613"/>
            <a:ext cx="1676400" cy="12188826"/>
          </a:xfrm>
          <a:prstGeom prst="rect">
            <a:avLst/>
          </a:prstGeom>
          <a:gradFill flip="none" rotWithShape="1">
            <a:gsLst>
              <a:gs pos="0">
                <a:schemeClr val="tx1">
                  <a:alpha val="60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bg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2417495"/>
            <a:ext cx="5855491" cy="1356286"/>
          </a:xfrm>
        </p:spPr>
        <p:txBody>
          <a:bodyPr anchor="b" anchorCtr="0">
            <a:normAutofit/>
          </a:bodyPr>
          <a:lstStyle>
            <a:lvl1pPr algn="l">
              <a:lnSpc>
                <a:spcPct val="90000"/>
              </a:lnSpc>
              <a:defRPr sz="4000">
                <a:solidFill>
                  <a:schemeClr val="tx2"/>
                </a:solidFill>
              </a:defRPr>
            </a:lvl1pPr>
          </a:lstStyle>
          <a:p>
            <a:r>
              <a:rPr lang="en-US" dirty="0"/>
              <a:t>Title 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26" name="Group 25"/>
          <p:cNvGrpSpPr/>
          <p:nvPr userDrawn="1"/>
        </p:nvGrpSpPr>
        <p:grpSpPr>
          <a:xfrm flipH="1">
            <a:off x="10920264" y="1"/>
            <a:ext cx="1278109" cy="1258522"/>
            <a:chOff x="0" y="1"/>
            <a:chExt cx="991955" cy="976753"/>
          </a:xfrm>
        </p:grpSpPr>
        <p:sp>
          <p:nvSpPr>
            <p:cNvPr id="27" name="Rectangle 26"/>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06808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85FF25-B26B-4455-A8BC-6EB44AD6FB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6" cy="6857106"/>
          </a:xfrm>
          <a:prstGeom prst="rect">
            <a:avLst/>
          </a:prstGeom>
        </p:spPr>
      </p:pic>
      <p:sp>
        <p:nvSpPr>
          <p:cNvPr id="19" name="Rectangle 18"/>
          <p:cNvSpPr/>
          <p:nvPr userDrawn="1"/>
        </p:nvSpPr>
        <p:spPr>
          <a:xfrm>
            <a:off x="-2" y="-140677"/>
            <a:ext cx="8401315" cy="6998677"/>
          </a:xfrm>
          <a:prstGeom prst="rect">
            <a:avLst/>
          </a:prstGeom>
          <a:gradFill flip="none" rotWithShape="1">
            <a:gsLst>
              <a:gs pos="0">
                <a:schemeClr val="bg1">
                  <a:alpha val="86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tx2"/>
                </a:solidFill>
              </a:defRPr>
            </a:lvl1pPr>
          </a:lstStyle>
          <a:p>
            <a:r>
              <a:rPr lang="en-US" dirty="0"/>
              <a:t>Your title </a:t>
            </a:r>
            <a:br>
              <a:rPr lang="en-US" dirty="0"/>
            </a:br>
            <a:r>
              <a:rPr lang="en-US" dirty="0"/>
              <a:t>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rgbClr val="00000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16" name="Group 15">
            <a:extLst>
              <a:ext uri="{FF2B5EF4-FFF2-40B4-BE49-F238E27FC236}">
                <a16:creationId xmlns:a16="http://schemas.microsoft.com/office/drawing/2014/main" id="{8F053980-D23F-47C6-AF07-964C2A4F288C}"/>
              </a:ext>
            </a:extLst>
          </p:cNvPr>
          <p:cNvGrpSpPr/>
          <p:nvPr userDrawn="1"/>
        </p:nvGrpSpPr>
        <p:grpSpPr>
          <a:xfrm flipH="1">
            <a:off x="10920264" y="1"/>
            <a:ext cx="1278109" cy="1258522"/>
            <a:chOff x="0" y="1"/>
            <a:chExt cx="991955" cy="976753"/>
          </a:xfrm>
        </p:grpSpPr>
        <p:sp>
          <p:nvSpPr>
            <p:cNvPr id="17" name="Rectangle 16">
              <a:extLst>
                <a:ext uri="{FF2B5EF4-FFF2-40B4-BE49-F238E27FC236}">
                  <a16:creationId xmlns:a16="http://schemas.microsoft.com/office/drawing/2014/main" id="{ED5EDC69-16EA-49E3-BA5A-1445079C04F0}"/>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29DFD9C4-BA8F-470A-B06D-15387D360E45}"/>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417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2A249C-2DAE-49E3-92EE-B86CD12995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895"/>
            <a:ext cx="12188828" cy="6857106"/>
          </a:xfrm>
          <a:prstGeom prst="rect">
            <a:avLst/>
          </a:prstGeom>
        </p:spPr>
      </p:pic>
      <p:sp>
        <p:nvSpPr>
          <p:cNvPr id="19" name="Rectangle 18"/>
          <p:cNvSpPr/>
          <p:nvPr userDrawn="1"/>
        </p:nvSpPr>
        <p:spPr>
          <a:xfrm>
            <a:off x="-2" y="-123092"/>
            <a:ext cx="9080502" cy="6981092"/>
          </a:xfrm>
          <a:prstGeom prst="rect">
            <a:avLst/>
          </a:prstGeom>
          <a:gradFill flip="none" rotWithShape="1">
            <a:gsLst>
              <a:gs pos="0">
                <a:schemeClr val="bg1">
                  <a:alpha val="95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solidFill>
                <a:latin typeface="Arial"/>
                <a:cs typeface="Arial"/>
              </a:defRPr>
            </a:lvl1pPr>
          </a:lstStyle>
          <a:p>
            <a:r>
              <a:rPr lang="en-US" dirty="0"/>
              <a:t>Capital Blue Cross is an Independent Licensee of the Blue Cross Blue Shield Association.</a:t>
            </a:r>
          </a:p>
        </p:txBody>
      </p:sp>
      <p:pic>
        <p:nvPicPr>
          <p:cNvPr id="10" name="Picture 9" descr="CBC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1" cy="1263639"/>
          </a:xfrm>
          <a:prstGeom prst="rect">
            <a:avLst/>
          </a:prstGeom>
        </p:spPr>
      </p:pic>
      <p:sp>
        <p:nvSpPr>
          <p:cNvPr id="21"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tx2"/>
                </a:solidFill>
              </a:defRPr>
            </a:lvl1pPr>
          </a:lstStyle>
          <a:p>
            <a:r>
              <a:rPr lang="en-US" dirty="0"/>
              <a:t>Your title </a:t>
            </a:r>
            <a:br>
              <a:rPr lang="en-US" dirty="0"/>
            </a:br>
            <a:r>
              <a:rPr lang="en-US" dirty="0"/>
              <a:t>goes here</a:t>
            </a:r>
          </a:p>
        </p:txBody>
      </p:sp>
      <p:sp>
        <p:nvSpPr>
          <p:cNvPr id="22"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rgbClr val="000000"/>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grpSp>
        <p:nvGrpSpPr>
          <p:cNvPr id="15" name="Group 14">
            <a:extLst>
              <a:ext uri="{FF2B5EF4-FFF2-40B4-BE49-F238E27FC236}">
                <a16:creationId xmlns:a16="http://schemas.microsoft.com/office/drawing/2014/main" id="{B011921D-CCC9-412C-BFD6-43218E678C48}"/>
              </a:ext>
            </a:extLst>
          </p:cNvPr>
          <p:cNvGrpSpPr/>
          <p:nvPr userDrawn="1"/>
        </p:nvGrpSpPr>
        <p:grpSpPr>
          <a:xfrm flipH="1">
            <a:off x="10920264" y="1"/>
            <a:ext cx="1278109" cy="1258522"/>
            <a:chOff x="0" y="1"/>
            <a:chExt cx="991955" cy="976753"/>
          </a:xfrm>
        </p:grpSpPr>
        <p:sp>
          <p:nvSpPr>
            <p:cNvPr id="17" name="Rectangle 16">
              <a:extLst>
                <a:ext uri="{FF2B5EF4-FFF2-40B4-BE49-F238E27FC236}">
                  <a16:creationId xmlns:a16="http://schemas.microsoft.com/office/drawing/2014/main" id="{127DC1ED-279A-4AF2-BDEB-5656B583F5FB}"/>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BC44B17B-C239-496D-BEC4-43CF3F735FD9}"/>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35753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11807"/>
            <a:ext cx="12188828" cy="6914355"/>
          </a:xfrm>
          <a:prstGeom prst="rect">
            <a:avLst/>
          </a:prstGeom>
        </p:spPr>
      </p:pic>
      <p:sp>
        <p:nvSpPr>
          <p:cNvPr id="19" name="Rectangle 18"/>
          <p:cNvSpPr/>
          <p:nvPr userDrawn="1"/>
        </p:nvSpPr>
        <p:spPr>
          <a:xfrm>
            <a:off x="-1" y="-11806"/>
            <a:ext cx="7741910" cy="6914354"/>
          </a:xfrm>
          <a:prstGeom prst="rect">
            <a:avLst/>
          </a:prstGeom>
          <a:gradFill flip="none" rotWithShape="1">
            <a:gsLst>
              <a:gs pos="0">
                <a:schemeClr val="tx1">
                  <a:alpha val="60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B1C63BC5-CFCE-48CA-A188-0E6F68E775CA}"/>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8D67DD3C-0CD2-4340-A353-A833CD1D9216}"/>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C1ADA8F1-BD50-49DF-BC41-17F2F386BF03}"/>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8432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F">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94"/>
            <a:ext cx="12188825" cy="6856212"/>
          </a:xfrm>
          <a:prstGeom prst="rect">
            <a:avLst/>
          </a:prstGeom>
        </p:spPr>
      </p:pic>
      <p:sp>
        <p:nvSpPr>
          <p:cNvPr id="19" name="Rectangle 18"/>
          <p:cNvSpPr/>
          <p:nvPr userDrawn="1"/>
        </p:nvSpPr>
        <p:spPr>
          <a:xfrm>
            <a:off x="-1" y="894"/>
            <a:ext cx="7741910" cy="6857106"/>
          </a:xfrm>
          <a:prstGeom prst="rect">
            <a:avLst/>
          </a:prstGeom>
          <a:gradFill flip="none" rotWithShape="1">
            <a:gsLst>
              <a:gs pos="0">
                <a:schemeClr val="tx1">
                  <a:alpha val="50000"/>
                </a:schemeClr>
              </a:gs>
              <a:gs pos="100000">
                <a:schemeClr val="tx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r>
              <a:rPr lang="en-US" dirty="0"/>
              <a:t>Capital Blue Cross is an Independent Licensee of the Blue Cross Blue Shield Association.</a:t>
            </a:r>
          </a:p>
        </p:txBody>
      </p:sp>
      <p:sp>
        <p:nvSpPr>
          <p:cNvPr id="20" name="Title 1"/>
          <p:cNvSpPr>
            <a:spLocks noGrp="1"/>
          </p:cNvSpPr>
          <p:nvPr>
            <p:ph type="ctrTitle" hasCustomPrompt="1"/>
          </p:nvPr>
        </p:nvSpPr>
        <p:spPr>
          <a:xfrm>
            <a:off x="1104900" y="3156047"/>
            <a:ext cx="5855491" cy="1356286"/>
          </a:xfrm>
        </p:spPr>
        <p:txBody>
          <a:bodyPr anchor="b" anchorCtr="0">
            <a:normAutofit/>
          </a:bodyPr>
          <a:lstStyle>
            <a:lvl1pPr algn="l">
              <a:lnSpc>
                <a:spcPct val="90000"/>
              </a:lnSpc>
              <a:defRPr sz="4000">
                <a:solidFill>
                  <a:schemeClr val="bg1"/>
                </a:solidFill>
              </a:defRPr>
            </a:lvl1pPr>
          </a:lstStyle>
          <a:p>
            <a:r>
              <a:rPr lang="en-US" dirty="0"/>
              <a:t>Your title goes here</a:t>
            </a:r>
          </a:p>
        </p:txBody>
      </p:sp>
      <p:sp>
        <p:nvSpPr>
          <p:cNvPr id="21" name="Subtitle 2"/>
          <p:cNvSpPr>
            <a:spLocks noGrp="1"/>
          </p:cNvSpPr>
          <p:nvPr>
            <p:ph type="subTitle" idx="1" hasCustomPrompt="1"/>
          </p:nvPr>
        </p:nvSpPr>
        <p:spPr>
          <a:xfrm>
            <a:off x="1104898" y="4580524"/>
            <a:ext cx="5855493" cy="1051954"/>
          </a:xfrm>
        </p:spPr>
        <p:txBody>
          <a:bodyPr>
            <a:normAutofit/>
          </a:bodyPr>
          <a:lstStyle>
            <a:lvl1pPr marL="0" indent="0" algn="l">
              <a:buNone/>
              <a:defRPr sz="28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a:t>Subhead goes here</a:t>
            </a: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056" y="997391"/>
            <a:ext cx="2963370" cy="1263639"/>
          </a:xfrm>
          <a:prstGeom prst="rect">
            <a:avLst/>
          </a:prstGeom>
        </p:spPr>
      </p:pic>
      <p:grpSp>
        <p:nvGrpSpPr>
          <p:cNvPr id="15" name="Group 14">
            <a:extLst>
              <a:ext uri="{FF2B5EF4-FFF2-40B4-BE49-F238E27FC236}">
                <a16:creationId xmlns:a16="http://schemas.microsoft.com/office/drawing/2014/main" id="{C3028858-FB92-49B8-BAB9-FC4613B4603A}"/>
              </a:ext>
            </a:extLst>
          </p:cNvPr>
          <p:cNvGrpSpPr/>
          <p:nvPr userDrawn="1"/>
        </p:nvGrpSpPr>
        <p:grpSpPr>
          <a:xfrm flipH="1">
            <a:off x="10920264" y="1"/>
            <a:ext cx="1278109" cy="1258522"/>
            <a:chOff x="0" y="1"/>
            <a:chExt cx="991955" cy="976753"/>
          </a:xfrm>
        </p:grpSpPr>
        <p:sp>
          <p:nvSpPr>
            <p:cNvPr id="16" name="Rectangle 15">
              <a:extLst>
                <a:ext uri="{FF2B5EF4-FFF2-40B4-BE49-F238E27FC236}">
                  <a16:creationId xmlns:a16="http://schemas.microsoft.com/office/drawing/2014/main" id="{6988A2BB-0FC4-4449-9B7B-09347923A368}"/>
                </a:ext>
              </a:extLst>
            </p:cNvPr>
            <p:cNvSpPr/>
            <p:nvPr userDrawn="1"/>
          </p:nvSpPr>
          <p:spPr>
            <a:xfrm>
              <a:off x="1" y="547285"/>
              <a:ext cx="536198" cy="429469"/>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B1B6C3D4-01FB-40A3-A9B8-8C29BC01EBD9}"/>
                </a:ext>
              </a:extLst>
            </p:cNvPr>
            <p:cNvSpPr/>
            <p:nvPr userDrawn="1"/>
          </p:nvSpPr>
          <p:spPr>
            <a:xfrm>
              <a:off x="0" y="1"/>
              <a:ext cx="991955" cy="547285"/>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647126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1087966"/>
            <a:ext cx="10111738" cy="671151"/>
          </a:xfrm>
          <a:prstGeom prst="rect">
            <a:avLst/>
          </a:prstGeom>
        </p:spPr>
        <p:txBody>
          <a:bodyPr vert="horz" wrap="square" lIns="121899" tIns="60949" rIns="121899" bIns="60949" rtlCol="0" anchor="t" anchorCtr="0">
            <a:normAutofit/>
          </a:bodyPr>
          <a:lstStyle/>
          <a:p>
            <a:r>
              <a:rPr lang="en-US" dirty="0"/>
              <a:t>Click to edit master title style</a:t>
            </a:r>
          </a:p>
        </p:txBody>
      </p:sp>
      <p:sp>
        <p:nvSpPr>
          <p:cNvPr id="3" name="Text Placeholder 2"/>
          <p:cNvSpPr>
            <a:spLocks noGrp="1"/>
          </p:cNvSpPr>
          <p:nvPr>
            <p:ph type="body" idx="1"/>
          </p:nvPr>
        </p:nvSpPr>
        <p:spPr>
          <a:xfrm>
            <a:off x="1104900" y="1861668"/>
            <a:ext cx="10111738" cy="4038874"/>
          </a:xfrm>
          <a:prstGeom prst="rect">
            <a:avLst/>
          </a:prstGeom>
        </p:spPr>
        <p:txBody>
          <a:bodyPr vert="horz" lIns="121899" tIns="60949" rIns="121899" bIns="6094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p:cNvGrpSpPr/>
          <p:nvPr/>
        </p:nvGrpSpPr>
        <p:grpSpPr>
          <a:xfrm>
            <a:off x="0" y="1"/>
            <a:ext cx="991955" cy="976754"/>
            <a:chOff x="0" y="0"/>
            <a:chExt cx="1104899" cy="1087967"/>
          </a:xfrm>
        </p:grpSpPr>
        <p:sp>
          <p:nvSpPr>
            <p:cNvPr id="9" name="Rectangle 8"/>
            <p:cNvSpPr/>
            <p:nvPr/>
          </p:nvSpPr>
          <p:spPr>
            <a:xfrm>
              <a:off x="1" y="0"/>
              <a:ext cx="597250" cy="1087967"/>
            </a:xfrm>
            <a:prstGeom prst="rect">
              <a:avLst/>
            </a:prstGeom>
            <a:solidFill>
              <a:srgbClr val="0071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0" y="0"/>
              <a:ext cx="1104899" cy="60959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0" y="0"/>
              <a:ext cx="1104899" cy="609599"/>
            </a:xfrm>
            <a:prstGeom prst="rect">
              <a:avLst/>
            </a:prstGeom>
            <a:solidFill>
              <a:srgbClr val="0071CF">
                <a:alpha val="7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8" name="Footer Placeholder 7"/>
          <p:cNvSpPr>
            <a:spLocks noGrp="1"/>
          </p:cNvSpPr>
          <p:nvPr>
            <p:ph type="ftr" sz="quarter" idx="3"/>
          </p:nvPr>
        </p:nvSpPr>
        <p:spPr>
          <a:xfrm>
            <a:off x="1104899" y="6135375"/>
            <a:ext cx="6345323"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en-US"/>
              <a:t>Click Insert &gt; Header &amp; Footer, to edit or remove this message, page numbering and more.</a:t>
            </a:r>
            <a:endParaRPr lang="en-US" dirty="0"/>
          </a:p>
        </p:txBody>
      </p:sp>
    </p:spTree>
    <p:extLst>
      <p:ext uri="{BB962C8B-B14F-4D97-AF65-F5344CB8AC3E}">
        <p14:creationId xmlns:p14="http://schemas.microsoft.com/office/powerpoint/2010/main" val="601533111"/>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87" r:id="rId3"/>
    <p:sldLayoutId id="2147483661" r:id="rId4"/>
    <p:sldLayoutId id="2147483690" r:id="rId5"/>
    <p:sldLayoutId id="2147483685" r:id="rId6"/>
    <p:sldLayoutId id="2147483686" r:id="rId7"/>
    <p:sldLayoutId id="2147483662" r:id="rId8"/>
    <p:sldLayoutId id="2147483681" r:id="rId9"/>
    <p:sldLayoutId id="2147483682" r:id="rId10"/>
    <p:sldLayoutId id="2147483683" r:id="rId11"/>
    <p:sldLayoutId id="2147483688" r:id="rId12"/>
    <p:sldLayoutId id="2147483689" r:id="rId13"/>
    <p:sldLayoutId id="2147483670" r:id="rId14"/>
    <p:sldLayoutId id="2147483671" r:id="rId15"/>
    <p:sldLayoutId id="2147483672" r:id="rId16"/>
    <p:sldLayoutId id="2147483673" r:id="rId17"/>
    <p:sldLayoutId id="2147483674" r:id="rId18"/>
    <p:sldLayoutId id="2147483675" r:id="rId19"/>
  </p:sldLayoutIdLst>
  <p:hf sldNum="0" hdr="0" dt="0"/>
  <p:txStyles>
    <p:titleStyle>
      <a:lvl1pPr algn="l" defTabSz="609493" rtl="0" eaLnBrk="1" latinLnBrk="0" hangingPunct="1">
        <a:spcBef>
          <a:spcPct val="0"/>
        </a:spcBef>
        <a:buNone/>
        <a:defRPr sz="3200" kern="1200">
          <a:solidFill>
            <a:schemeClr val="tx2"/>
          </a:solidFill>
          <a:latin typeface="Arial"/>
          <a:ea typeface="+mj-ea"/>
          <a:cs typeface="Arial"/>
        </a:defRPr>
      </a:lvl1pPr>
    </p:titleStyle>
    <p:bodyStyle>
      <a:lvl1pPr marL="228600" indent="-228600" algn="l" defTabSz="609493" rtl="0" eaLnBrk="1" latinLnBrk="0" hangingPunct="1">
        <a:lnSpc>
          <a:spcPct val="114000"/>
        </a:lnSpc>
        <a:spcBef>
          <a:spcPts val="800"/>
        </a:spcBef>
        <a:buClr>
          <a:srgbClr val="0071CF"/>
        </a:buClr>
        <a:buFont typeface="Arial"/>
        <a:buChar char="•"/>
        <a:defRPr sz="2400" kern="1200">
          <a:solidFill>
            <a:schemeClr val="tx1"/>
          </a:solidFill>
          <a:latin typeface="Arial"/>
          <a:ea typeface="+mn-ea"/>
          <a:cs typeface="Arial"/>
        </a:defRPr>
      </a:lvl1pPr>
      <a:lvl2pPr marL="914400" indent="-304800" algn="l" defTabSz="609493" rtl="0" eaLnBrk="1" latinLnBrk="0" hangingPunct="1">
        <a:lnSpc>
          <a:spcPct val="114000"/>
        </a:lnSpc>
        <a:spcBef>
          <a:spcPts val="800"/>
        </a:spcBef>
        <a:buClr>
          <a:srgbClr val="0071CF"/>
        </a:buClr>
        <a:buFont typeface="Arial"/>
        <a:buChar char="–"/>
        <a:defRPr sz="2000" kern="1200">
          <a:solidFill>
            <a:schemeClr val="tx1"/>
          </a:solidFill>
          <a:latin typeface="Arial"/>
          <a:ea typeface="+mn-ea"/>
          <a:cs typeface="Arial"/>
        </a:defRPr>
      </a:lvl2pPr>
      <a:lvl3pPr marL="1427163" indent="-207963" algn="l" defTabSz="609493" rtl="0" eaLnBrk="1" latinLnBrk="0" hangingPunct="1">
        <a:lnSpc>
          <a:spcPct val="114000"/>
        </a:lnSpc>
        <a:spcBef>
          <a:spcPts val="800"/>
        </a:spcBef>
        <a:buClr>
          <a:srgbClr val="0071CF"/>
        </a:buClr>
        <a:buFont typeface="Arial"/>
        <a:buChar char="•"/>
        <a:tabLst/>
        <a:defRPr sz="1600" kern="1200">
          <a:solidFill>
            <a:schemeClr val="tx1"/>
          </a:solidFill>
          <a:latin typeface="Arial"/>
          <a:ea typeface="+mn-ea"/>
          <a:cs typeface="Arial"/>
        </a:defRPr>
      </a:lvl3pPr>
      <a:lvl4pPr marL="2133227"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4pPr>
      <a:lvl5pPr marL="2742720"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solidFill>
                  <a:schemeClr val="tx2"/>
                </a:solidFill>
              </a:rPr>
              <a:t>Medical Flexible Spending Accounts</a:t>
            </a:r>
          </a:p>
        </p:txBody>
      </p:sp>
      <p:sp>
        <p:nvSpPr>
          <p:cNvPr id="3" name="Subtitle 2"/>
          <p:cNvSpPr>
            <a:spLocks noGrp="1"/>
          </p:cNvSpPr>
          <p:nvPr>
            <p:ph type="subTitle" idx="1"/>
          </p:nvPr>
        </p:nvSpPr>
        <p:spPr/>
        <p:txBody>
          <a:bodyPr>
            <a:noAutofit/>
          </a:bodyPr>
          <a:lstStyle/>
          <a:p>
            <a:r>
              <a:rPr lang="en-US" dirty="0"/>
              <a:t>Spend every day wisely</a:t>
            </a:r>
          </a:p>
        </p:txBody>
      </p:sp>
      <p:sp>
        <p:nvSpPr>
          <p:cNvPr id="4" name="Footer Placeholder 3"/>
          <p:cNvSpPr>
            <a:spLocks noGrp="1"/>
          </p:cNvSpPr>
          <p:nvPr>
            <p:ph type="ftr" sz="quarter" idx="3"/>
          </p:nvPr>
        </p:nvSpPr>
        <p:spPr/>
        <p:txBody>
          <a:bodyPr/>
          <a:lstStyle/>
          <a:p>
            <a:r>
              <a:rPr lang="en-US" dirty="0"/>
              <a:t>Capital Blue Cross is an Independent Licensee of the Blue Cross Blue Shield Association.</a:t>
            </a:r>
          </a:p>
        </p:txBody>
      </p:sp>
    </p:spTree>
    <p:extLst>
      <p:ext uri="{BB962C8B-B14F-4D97-AF65-F5344CB8AC3E}">
        <p14:creationId xmlns:p14="http://schemas.microsoft.com/office/powerpoint/2010/main" val="397086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Let’s get started</a:t>
            </a:r>
          </a:p>
        </p:txBody>
      </p:sp>
      <p:sp>
        <p:nvSpPr>
          <p:cNvPr id="5" name="Content Placeholder 4"/>
          <p:cNvSpPr>
            <a:spLocks noGrp="1"/>
          </p:cNvSpPr>
          <p:nvPr>
            <p:ph sz="half" idx="1"/>
          </p:nvPr>
        </p:nvSpPr>
        <p:spPr>
          <a:xfrm>
            <a:off x="1104900" y="4151376"/>
            <a:ext cx="4886100" cy="1463040"/>
          </a:xfrm>
        </p:spPr>
        <p:txBody>
          <a:bodyPr/>
          <a:lstStyle/>
          <a:p>
            <a:pPr marL="0" indent="0" algn="ctr">
              <a:buNone/>
            </a:pPr>
            <a:r>
              <a:rPr lang="en-US" b="1" dirty="0">
                <a:solidFill>
                  <a:srgbClr val="004E72"/>
                </a:solidFill>
              </a:rPr>
              <a:t>877.293.7041</a:t>
            </a:r>
          </a:p>
          <a:p>
            <a:pPr marL="0" indent="0" algn="ctr">
              <a:buNone/>
            </a:pPr>
            <a:r>
              <a:rPr lang="en-US" sz="1800" dirty="0"/>
              <a:t>Monday-Friday, 8:00 AM-9:00 PM ET</a:t>
            </a:r>
            <a:br>
              <a:rPr lang="en-US" sz="1800" dirty="0"/>
            </a:br>
            <a:r>
              <a:rPr lang="en-US" sz="1800" dirty="0"/>
              <a:t>Saturday-Sunday, 9:00 AM-5:00 PM ET</a:t>
            </a:r>
          </a:p>
        </p:txBody>
      </p:sp>
      <p:sp>
        <p:nvSpPr>
          <p:cNvPr id="6" name="Content Placeholder 5"/>
          <p:cNvSpPr>
            <a:spLocks noGrp="1"/>
          </p:cNvSpPr>
          <p:nvPr>
            <p:ph sz="half" idx="2"/>
          </p:nvPr>
        </p:nvSpPr>
        <p:spPr>
          <a:xfrm>
            <a:off x="6330538" y="4151376"/>
            <a:ext cx="4886100" cy="1463040"/>
          </a:xfrm>
        </p:spPr>
        <p:txBody>
          <a:bodyPr/>
          <a:lstStyle/>
          <a:p>
            <a:pPr marL="0" indent="0" algn="ctr">
              <a:buNone/>
            </a:pPr>
            <a:r>
              <a:rPr lang="en-US" b="1" dirty="0">
                <a:solidFill>
                  <a:srgbClr val="004E72"/>
                </a:solidFill>
              </a:rPr>
              <a:t>CapBlueCross.com/funds</a:t>
            </a:r>
          </a:p>
        </p:txBody>
      </p:sp>
      <p:sp>
        <p:nvSpPr>
          <p:cNvPr id="7" name="Content Placeholder 4"/>
          <p:cNvSpPr txBox="1">
            <a:spLocks/>
          </p:cNvSpPr>
          <p:nvPr/>
        </p:nvSpPr>
        <p:spPr>
          <a:xfrm>
            <a:off x="1104899" y="1861672"/>
            <a:ext cx="4886100" cy="440094"/>
          </a:xfrm>
          <a:prstGeom prst="rect">
            <a:avLst/>
          </a:prstGeom>
        </p:spPr>
        <p:txBody>
          <a:bodyPr vert="horz" lIns="121899" tIns="60949" rIns="121899" bIns="60949" rtlCol="0">
            <a:normAutofit/>
          </a:bodyPr>
          <a:lstStyle>
            <a:lvl1pPr marL="228600" indent="-228600" algn="l" defTabSz="609493" rtl="0" eaLnBrk="1" latinLnBrk="0" hangingPunct="1">
              <a:lnSpc>
                <a:spcPct val="114000"/>
              </a:lnSpc>
              <a:spcBef>
                <a:spcPts val="800"/>
              </a:spcBef>
              <a:buClr>
                <a:srgbClr val="0071CF"/>
              </a:buClr>
              <a:buFont typeface="Arial"/>
              <a:buChar char="•"/>
              <a:defRPr sz="2400" kern="1200">
                <a:solidFill>
                  <a:schemeClr val="tx1"/>
                </a:solidFill>
                <a:latin typeface="Arial"/>
                <a:ea typeface="+mn-ea"/>
                <a:cs typeface="Arial"/>
              </a:defRPr>
            </a:lvl1pPr>
            <a:lvl2pPr marL="914400" indent="-304800" algn="l" defTabSz="609493" rtl="0" eaLnBrk="1" latinLnBrk="0" hangingPunct="1">
              <a:lnSpc>
                <a:spcPct val="114000"/>
              </a:lnSpc>
              <a:spcBef>
                <a:spcPts val="800"/>
              </a:spcBef>
              <a:buClr>
                <a:srgbClr val="0071CF"/>
              </a:buClr>
              <a:buFont typeface="Arial"/>
              <a:buChar char="–"/>
              <a:defRPr sz="1800" kern="1200">
                <a:solidFill>
                  <a:schemeClr val="tx1"/>
                </a:solidFill>
                <a:latin typeface="Arial"/>
                <a:ea typeface="+mn-ea"/>
                <a:cs typeface="Arial"/>
              </a:defRPr>
            </a:lvl2pPr>
            <a:lvl3pPr marL="1427163" indent="-207963" algn="l" defTabSz="609493" rtl="0" eaLnBrk="1" latinLnBrk="0" hangingPunct="1">
              <a:lnSpc>
                <a:spcPct val="114000"/>
              </a:lnSpc>
              <a:spcBef>
                <a:spcPts val="800"/>
              </a:spcBef>
              <a:buClr>
                <a:srgbClr val="0071CF"/>
              </a:buClr>
              <a:buFont typeface="Arial"/>
              <a:buChar char="•"/>
              <a:tabLst/>
              <a:defRPr sz="1600" kern="1200">
                <a:solidFill>
                  <a:schemeClr val="tx1"/>
                </a:solidFill>
                <a:latin typeface="Arial"/>
                <a:ea typeface="+mn-ea"/>
                <a:cs typeface="Arial"/>
              </a:defRPr>
            </a:lvl3pPr>
            <a:lvl4pPr marL="2133227"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4pPr>
            <a:lvl5pPr marL="2742720"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5pPr>
            <a:lvl6pPr marL="3352213" indent="-304747" algn="l" defTabSz="609493" rtl="0" eaLnBrk="1" latinLnBrk="0" hangingPunct="1">
              <a:spcBef>
                <a:spcPct val="20000"/>
              </a:spcBef>
              <a:buFont typeface="Arial"/>
              <a:buChar char="•"/>
              <a:defRPr sz="24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4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4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400" kern="1200">
                <a:solidFill>
                  <a:schemeClr val="tx1"/>
                </a:solidFill>
                <a:latin typeface="+mn-lt"/>
                <a:ea typeface="+mn-ea"/>
                <a:cs typeface="+mn-cs"/>
              </a:defRPr>
            </a:lvl9pPr>
          </a:lstStyle>
          <a:p>
            <a:pPr marL="0" indent="0">
              <a:buFont typeface="Arial"/>
              <a:buNone/>
            </a:pPr>
            <a:r>
              <a:rPr lang="en-US" sz="1800" b="1">
                <a:solidFill>
                  <a:srgbClr val="004E72"/>
                </a:solidFill>
              </a:rPr>
              <a:t>Our expert service team is ready to help.</a:t>
            </a:r>
            <a:endParaRPr lang="en-US" sz="1800" b="1" dirty="0">
              <a:solidFill>
                <a:srgbClr val="004E72"/>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232" y="2404321"/>
            <a:ext cx="1905434" cy="19054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871" y="2404321"/>
            <a:ext cx="1905434" cy="1905434"/>
          </a:xfrm>
          <a:prstGeom prst="rect">
            <a:avLst/>
          </a:prstGeom>
        </p:spPr>
      </p:pic>
      <p:sp>
        <p:nvSpPr>
          <p:cNvPr id="10" name="TextBox 9">
            <a:extLst>
              <a:ext uri="{FF2B5EF4-FFF2-40B4-BE49-F238E27FC236}">
                <a16:creationId xmlns:a16="http://schemas.microsoft.com/office/drawing/2014/main" id="{F03EBFA7-E541-4545-9E14-22FA6466DAE6}"/>
              </a:ext>
            </a:extLst>
          </p:cNvPr>
          <p:cNvSpPr txBox="1"/>
          <p:nvPr/>
        </p:nvSpPr>
        <p:spPr>
          <a:xfrm>
            <a:off x="365760" y="6400800"/>
            <a:ext cx="114300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PSI-32 (12/05/23)</a:t>
            </a:r>
          </a:p>
        </p:txBody>
      </p:sp>
      <p:sp>
        <p:nvSpPr>
          <p:cNvPr id="11"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10</a:t>
            </a:fld>
            <a:endParaRPr lang="en-US" sz="1100" dirty="0">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981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Your Medical Flexible Spending Account (FSA)</a:t>
            </a:r>
          </a:p>
        </p:txBody>
      </p:sp>
      <p:sp>
        <p:nvSpPr>
          <p:cNvPr id="3" name="Content Placeholder 2"/>
          <p:cNvSpPr>
            <a:spLocks noGrp="1"/>
          </p:cNvSpPr>
          <p:nvPr>
            <p:ph sz="half" idx="1"/>
          </p:nvPr>
        </p:nvSpPr>
        <p:spPr/>
        <p:txBody>
          <a:bodyPr>
            <a:noAutofit/>
          </a:bodyPr>
          <a:lstStyle/>
          <a:p>
            <a:pPr lvl="0"/>
            <a:r>
              <a:rPr lang="en-US" dirty="0"/>
              <a:t>Expense account that works with your health plan.</a:t>
            </a:r>
          </a:p>
          <a:p>
            <a:pPr lvl="0"/>
            <a:r>
              <a:rPr lang="en-US" dirty="0"/>
              <a:t>Pay qualified medical costs.</a:t>
            </a:r>
          </a:p>
          <a:p>
            <a:pPr lvl="0"/>
            <a:r>
              <a:rPr lang="en-US" dirty="0"/>
              <a:t>Set aside a portion of </a:t>
            </a:r>
            <a:br>
              <a:rPr lang="en-US" dirty="0"/>
            </a:br>
            <a:r>
              <a:rPr lang="en-US" dirty="0"/>
              <a:t>pretax payroll.</a:t>
            </a:r>
          </a:p>
          <a:p>
            <a:pPr lvl="0"/>
            <a:r>
              <a:rPr lang="en-US" dirty="0"/>
              <a:t>You could save 10% to 40% </a:t>
            </a:r>
            <a:br>
              <a:rPr lang="en-US" dirty="0"/>
            </a:br>
            <a:r>
              <a:rPr lang="en-US" dirty="0"/>
              <a:t>on these costs, depending on tax bracket</a:t>
            </a:r>
            <a:r>
              <a:rPr lang="en-US" baseline="30000" dirty="0"/>
              <a:t>1</a:t>
            </a:r>
            <a:r>
              <a:rPr lang="en-US" dirty="0"/>
              <a:t>.</a:t>
            </a:r>
          </a:p>
        </p:txBody>
      </p:sp>
      <p:sp>
        <p:nvSpPr>
          <p:cNvPr id="7" name="Footer Placeholder 6"/>
          <p:cNvSpPr>
            <a:spLocks noGrp="1"/>
          </p:cNvSpPr>
          <p:nvPr>
            <p:ph type="ftr" sz="quarter" idx="3"/>
          </p:nvPr>
        </p:nvSpPr>
        <p:spPr>
          <a:xfrm>
            <a:off x="1104899" y="6063060"/>
            <a:ext cx="6345323" cy="365125"/>
          </a:xfrm>
        </p:spPr>
        <p:txBody>
          <a:bodyPr/>
          <a:lstStyle/>
          <a:p>
            <a:pPr marL="53975" indent="-53975"/>
            <a:r>
              <a:rPr lang="en-US" baseline="30000" dirty="0"/>
              <a:t>1</a:t>
            </a:r>
            <a:r>
              <a:rPr lang="en-US" dirty="0"/>
              <a:t>Capital Blue Cross and its affiliates do not provide tax or legal advice. This material is provided for informational purposes only, and is not intended to provide, and should not be relied on for, tax or legal advice. You should consult your own tax or legal advisors.</a:t>
            </a:r>
          </a:p>
        </p:txBody>
      </p:sp>
      <p:pic>
        <p:nvPicPr>
          <p:cNvPr id="8" name="Picture 7">
            <a:extLst>
              <a:ext uri="{FF2B5EF4-FFF2-40B4-BE49-F238E27FC236}">
                <a16:creationId xmlns:a16="http://schemas.microsoft.com/office/drawing/2014/main" id="{00F5C2B4-01D4-B748-8612-3C52F78388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532"/>
          <a:stretch/>
        </p:blipFill>
        <p:spPr>
          <a:xfrm>
            <a:off x="6153912" y="1865376"/>
            <a:ext cx="6035986" cy="3861031"/>
          </a:xfrm>
          <a:prstGeom prst="rect">
            <a:avLst/>
          </a:prstGeom>
        </p:spPr>
      </p:pic>
      <p:sp>
        <p:nvSpPr>
          <p:cNvPr id="6"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2</a:t>
            </a:fld>
            <a:endParaRPr lang="en-US" sz="1100" dirty="0">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47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How your FSA works – getting started</a:t>
            </a:r>
          </a:p>
        </p:txBody>
      </p:sp>
      <p:sp>
        <p:nvSpPr>
          <p:cNvPr id="3" name="Content Placeholder 2"/>
          <p:cNvSpPr>
            <a:spLocks noGrp="1"/>
          </p:cNvSpPr>
          <p:nvPr>
            <p:ph idx="1"/>
          </p:nvPr>
        </p:nvSpPr>
        <p:spPr/>
        <p:txBody>
          <a:bodyPr>
            <a:noAutofit/>
          </a:bodyPr>
          <a:lstStyle/>
          <a:p>
            <a:pPr lvl="0"/>
            <a:r>
              <a:rPr lang="en-US" dirty="0"/>
              <a:t>Estimate next year’s eligible medical costs, and elect to contribute up to that amount to an FSA.</a:t>
            </a:r>
          </a:p>
          <a:p>
            <a:pPr lvl="0"/>
            <a:r>
              <a:rPr lang="en-US" dirty="0"/>
              <a:t>Employer opens an FSA for you.</a:t>
            </a:r>
          </a:p>
          <a:p>
            <a:pPr lvl="0"/>
            <a:r>
              <a:rPr lang="en-US" dirty="0"/>
              <a:t>Equal portions deposited from your paycheck.</a:t>
            </a:r>
          </a:p>
          <a:p>
            <a:pPr lvl="0"/>
            <a:r>
              <a:rPr lang="en-US" dirty="0"/>
              <a:t>Total amount is available day one.</a:t>
            </a:r>
          </a:p>
          <a:p>
            <a:pPr lvl="0"/>
            <a:r>
              <a:rPr lang="en-US" dirty="0"/>
              <a:t>Contribute no more than what you think you will use, up to the applicable limit each year</a:t>
            </a:r>
            <a:r>
              <a:rPr lang="en-US" baseline="30000" dirty="0"/>
              <a:t>2</a:t>
            </a:r>
            <a:r>
              <a:rPr lang="en-US" dirty="0"/>
              <a:t>:</a:t>
            </a:r>
          </a:p>
          <a:p>
            <a:pPr lvl="1"/>
            <a:r>
              <a:rPr lang="en-US" dirty="0"/>
              <a:t>Up to $3,200 for 2024.</a:t>
            </a:r>
          </a:p>
        </p:txBody>
      </p:sp>
      <p:sp>
        <p:nvSpPr>
          <p:cNvPr id="2" name="Footer Placeholder 1"/>
          <p:cNvSpPr>
            <a:spLocks noGrp="1"/>
          </p:cNvSpPr>
          <p:nvPr>
            <p:ph type="ftr" sz="quarter" idx="3"/>
          </p:nvPr>
        </p:nvSpPr>
        <p:spPr>
          <a:xfrm>
            <a:off x="1104899" y="6135375"/>
            <a:ext cx="5029200" cy="365125"/>
          </a:xfrm>
        </p:spPr>
        <p:txBody>
          <a:bodyPr/>
          <a:lstStyle/>
          <a:p>
            <a:pPr marL="53975" indent="-53975"/>
            <a:r>
              <a:rPr lang="en-US" baseline="30000" dirty="0"/>
              <a:t>2</a:t>
            </a:r>
            <a:r>
              <a:rPr lang="en-US" dirty="0"/>
              <a:t>Depending on how your employer sets up the account, some or all unused money may be forfeited at end of the plan year or grace period. </a:t>
            </a:r>
          </a:p>
        </p:txBody>
      </p:sp>
      <p:sp>
        <p:nvSpPr>
          <p:cNvPr id="5"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3</a:t>
            </a:fld>
            <a:endParaRPr lang="en-US" sz="1100" dirty="0">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45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How your FSA works – paying medical expenses</a:t>
            </a:r>
          </a:p>
        </p:txBody>
      </p:sp>
      <p:sp>
        <p:nvSpPr>
          <p:cNvPr id="3" name="Content Placeholder 2"/>
          <p:cNvSpPr>
            <a:spLocks noGrp="1"/>
          </p:cNvSpPr>
          <p:nvPr>
            <p:ph sz="half" idx="1"/>
          </p:nvPr>
        </p:nvSpPr>
        <p:spPr>
          <a:xfrm>
            <a:off x="1104900" y="1861672"/>
            <a:ext cx="4989512" cy="3657600"/>
          </a:xfrm>
        </p:spPr>
        <p:txBody>
          <a:bodyPr>
            <a:noAutofit/>
          </a:bodyPr>
          <a:lstStyle/>
          <a:p>
            <a:r>
              <a:rPr lang="en-US" dirty="0"/>
              <a:t>Use our convenient </a:t>
            </a:r>
            <a:br>
              <a:rPr lang="en-US" dirty="0"/>
            </a:br>
            <a:r>
              <a:rPr lang="en-US" dirty="0"/>
              <a:t>Capital Blue Cross VISA debit card</a:t>
            </a:r>
            <a:r>
              <a:rPr lang="en-US" baseline="30000" dirty="0"/>
              <a:t>3</a:t>
            </a:r>
            <a:r>
              <a:rPr lang="en-US" dirty="0"/>
              <a:t> to pay providers.</a:t>
            </a:r>
          </a:p>
          <a:p>
            <a:pPr marL="685800" lvl="1" indent="0">
              <a:buNone/>
            </a:pPr>
            <a:r>
              <a:rPr lang="en-US" sz="2400" b="1" dirty="0">
                <a:solidFill>
                  <a:schemeClr val="accent1"/>
                </a:solidFill>
              </a:rPr>
              <a:t>OR</a:t>
            </a:r>
          </a:p>
          <a:p>
            <a:r>
              <a:rPr lang="en-US" dirty="0"/>
              <a:t>Receipts can be uploaded online to request payment directly to your healthcare providers.</a:t>
            </a:r>
          </a:p>
        </p:txBody>
      </p:sp>
      <p:sp>
        <p:nvSpPr>
          <p:cNvPr id="2" name="Footer Placeholder 1"/>
          <p:cNvSpPr>
            <a:spLocks noGrp="1"/>
          </p:cNvSpPr>
          <p:nvPr>
            <p:ph type="ftr" sz="quarter" idx="3"/>
          </p:nvPr>
        </p:nvSpPr>
        <p:spPr>
          <a:xfrm>
            <a:off x="1104898" y="6135375"/>
            <a:ext cx="8001000" cy="365125"/>
          </a:xfrm>
        </p:spPr>
        <p:txBody>
          <a:bodyPr/>
          <a:lstStyle/>
          <a:p>
            <a:pPr marL="57150" indent="-57150"/>
            <a:r>
              <a:rPr lang="en-US" baseline="30000" dirty="0"/>
              <a:t>3</a:t>
            </a:r>
            <a:r>
              <a:rPr lang="en-US" dirty="0"/>
              <a:t>The Capital Blue Cross VISA debit card is issued by The Bancorp Bank, pursuant to a license from VISA USA, Inc. and can be used for qualified medical expenses wherever VISA debit cards are accepted within the United States.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920241"/>
            <a:ext cx="4572000" cy="2919895"/>
          </a:xfrm>
          <a:prstGeom prst="rect">
            <a:avLst/>
          </a:prstGeom>
        </p:spPr>
      </p:pic>
      <p:sp>
        <p:nvSpPr>
          <p:cNvPr id="6"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4</a:t>
            </a:fld>
            <a:endParaRPr lang="en-US" sz="1100" dirty="0">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65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104899" y="6135375"/>
            <a:ext cx="8458200" cy="365125"/>
          </a:xfrm>
        </p:spPr>
        <p:txBody>
          <a:bodyPr/>
          <a:lstStyle/>
          <a:p>
            <a:pPr marL="57150" indent="-57150"/>
            <a:r>
              <a:rPr lang="en-US" baseline="30000" dirty="0"/>
              <a:t>4</a:t>
            </a:r>
            <a:r>
              <a:rPr lang="en-US" dirty="0"/>
              <a:t>Assumes Susan pays 25% of their income in federal, state, and social security taxes. Actual tax savings will depend on your contributions, applicable state tax rates, and your personal tax situation. Please consult your tax adviser for details.</a:t>
            </a:r>
            <a:br>
              <a:rPr lang="en-US" dirty="0"/>
            </a:br>
            <a:r>
              <a:rPr lang="en-US" dirty="0"/>
              <a:t>This story is a hypothetical example for purposes of illustration only.</a:t>
            </a:r>
          </a:p>
        </p:txBody>
      </p:sp>
      <p:graphicFrame>
        <p:nvGraphicFramePr>
          <p:cNvPr id="4" name="Content Placeholder 4">
            <a:extLst>
              <a:ext uri="{FF2B5EF4-FFF2-40B4-BE49-F238E27FC236}">
                <a16:creationId xmlns:a16="http://schemas.microsoft.com/office/drawing/2014/main" id="{8F8C1A9E-AA44-234B-A71F-C677C0B0EE7B}"/>
              </a:ext>
            </a:extLst>
          </p:cNvPr>
          <p:cNvGraphicFramePr>
            <a:graphicFrameLocks/>
          </p:cNvGraphicFramePr>
          <p:nvPr/>
        </p:nvGraphicFramePr>
        <p:xfrm>
          <a:off x="1106424" y="2472574"/>
          <a:ext cx="4751621" cy="2201474"/>
        </p:xfrm>
        <a:graphic>
          <a:graphicData uri="http://schemas.openxmlformats.org/drawingml/2006/table">
            <a:tbl>
              <a:tblPr firstRow="1" bandRow="1">
                <a:tableStyleId>{5C22544A-7EE6-4342-B048-85BDC9FD1C3A}</a:tableStyleId>
              </a:tblPr>
              <a:tblGrid>
                <a:gridCol w="2821795">
                  <a:extLst>
                    <a:ext uri="{9D8B030D-6E8A-4147-A177-3AD203B41FA5}">
                      <a16:colId xmlns:a16="http://schemas.microsoft.com/office/drawing/2014/main" val="20000"/>
                    </a:ext>
                  </a:extLst>
                </a:gridCol>
                <a:gridCol w="1929826">
                  <a:extLst>
                    <a:ext uri="{9D8B030D-6E8A-4147-A177-3AD203B41FA5}">
                      <a16:colId xmlns:a16="http://schemas.microsoft.com/office/drawing/2014/main" val="20001"/>
                    </a:ext>
                  </a:extLst>
                </a:gridCol>
              </a:tblGrid>
              <a:tr h="464114">
                <a:tc>
                  <a:txBody>
                    <a:bodyPr/>
                    <a:lstStyle/>
                    <a:p>
                      <a:r>
                        <a:rPr lang="en-US" b="0" dirty="0">
                          <a:solidFill>
                            <a:srgbClr val="323332"/>
                          </a:solidFill>
                          <a:latin typeface="Arial" panose="020B0604020202020204" pitchFamily="34" charset="0"/>
                          <a:ea typeface="Calibri" charset="0"/>
                          <a:cs typeface="Arial" panose="020B0604020202020204" pitchFamily="34" charset="0"/>
                        </a:rPr>
                        <a:t>Annual salary</a:t>
                      </a:r>
                    </a:p>
                  </a:txBody>
                  <a:tcPr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b="0" dirty="0">
                          <a:solidFill>
                            <a:schemeClr val="tx1"/>
                          </a:solidFill>
                          <a:latin typeface="Arial" panose="020B0604020202020204" pitchFamily="34" charset="0"/>
                          <a:cs typeface="Arial" panose="020B0604020202020204" pitchFamily="34" charset="0"/>
                        </a:rPr>
                        <a:t>$58,000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7766">
                <a:tc>
                  <a:txBody>
                    <a:bodyPr/>
                    <a:lstStyle/>
                    <a:p>
                      <a:r>
                        <a:rPr lang="en-US" dirty="0">
                          <a:solidFill>
                            <a:srgbClr val="323332"/>
                          </a:solidFill>
                          <a:latin typeface="Arial" panose="020B0604020202020204" pitchFamily="34" charset="0"/>
                          <a:ea typeface="Calibri" charset="0"/>
                          <a:cs typeface="Arial" panose="020B0604020202020204" pitchFamily="34" charset="0"/>
                        </a:rPr>
                        <a:t>FSA maximum contribution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dirty="0">
                          <a:solidFill>
                            <a:schemeClr val="tx1"/>
                          </a:solidFill>
                          <a:latin typeface="Arial" panose="020B0604020202020204" pitchFamily="34" charset="0"/>
                          <a:cs typeface="Arial" panose="020B0604020202020204" pitchFamily="34" charset="0"/>
                        </a:rPr>
                        <a:t>$3,200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3002">
                <a:tc>
                  <a:txBody>
                    <a:bodyPr/>
                    <a:lstStyle/>
                    <a:p>
                      <a:r>
                        <a:rPr lang="en-US" dirty="0">
                          <a:solidFill>
                            <a:srgbClr val="323332"/>
                          </a:solidFill>
                          <a:latin typeface="Arial" panose="020B0604020202020204" pitchFamily="34" charset="0"/>
                          <a:ea typeface="Calibri" charset="0"/>
                          <a:cs typeface="Arial" panose="020B0604020202020204" pitchFamily="34" charset="0"/>
                        </a:rPr>
                        <a:t>Taxable income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dirty="0">
                          <a:solidFill>
                            <a:schemeClr val="tx1"/>
                          </a:solidFill>
                          <a:latin typeface="Arial" panose="020B0604020202020204" pitchFamily="34" charset="0"/>
                          <a:cs typeface="Arial" panose="020B0604020202020204" pitchFamily="34" charset="0"/>
                        </a:rPr>
                        <a:t>$54,800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3002">
                <a:tc>
                  <a:txBody>
                    <a:bodyPr/>
                    <a:lstStyle/>
                    <a:p>
                      <a:r>
                        <a:rPr lang="en-US" dirty="0">
                          <a:solidFill>
                            <a:srgbClr val="323332"/>
                          </a:solidFill>
                          <a:latin typeface="Arial" panose="020B0604020202020204" pitchFamily="34" charset="0"/>
                          <a:ea typeface="Calibri" charset="0"/>
                          <a:cs typeface="Arial" panose="020B0604020202020204" pitchFamily="34" charset="0"/>
                        </a:rPr>
                        <a:t>Estimated tax rate</a:t>
                      </a:r>
                      <a:r>
                        <a:rPr lang="en-US" baseline="30000" dirty="0">
                          <a:solidFill>
                            <a:srgbClr val="323332"/>
                          </a:solidFill>
                          <a:latin typeface="Arial" panose="020B0604020202020204" pitchFamily="34" charset="0"/>
                          <a:ea typeface="Calibri" charset="0"/>
                          <a:cs typeface="Arial" panose="020B0604020202020204" pitchFamily="34" charset="0"/>
                        </a:rPr>
                        <a:t>4</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dirty="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F586CBAE-70C7-0045-BD74-9A2D869F8F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388" r="16717"/>
          <a:stretch/>
        </p:blipFill>
        <p:spPr>
          <a:xfrm>
            <a:off x="6193914" y="0"/>
            <a:ext cx="5989320" cy="5486400"/>
          </a:xfrm>
          <a:prstGeom prst="rect">
            <a:avLst/>
          </a:prstGeom>
        </p:spPr>
      </p:pic>
      <p:sp>
        <p:nvSpPr>
          <p:cNvPr id="7" name="Title 6"/>
          <p:cNvSpPr>
            <a:spLocks noGrp="1"/>
          </p:cNvSpPr>
          <p:nvPr>
            <p:ph type="title"/>
          </p:nvPr>
        </p:nvSpPr>
        <p:spPr/>
        <p:txBody>
          <a:bodyPr/>
          <a:lstStyle/>
          <a:p>
            <a:r>
              <a:rPr lang="en-US" dirty="0"/>
              <a:t>Meet Susan</a:t>
            </a:r>
          </a:p>
        </p:txBody>
      </p:sp>
      <p:sp>
        <p:nvSpPr>
          <p:cNvPr id="8" name="Content Placeholder 2"/>
          <p:cNvSpPr txBox="1">
            <a:spLocks/>
          </p:cNvSpPr>
          <p:nvPr/>
        </p:nvSpPr>
        <p:spPr>
          <a:xfrm>
            <a:off x="1104900" y="1861672"/>
            <a:ext cx="4886100" cy="610902"/>
          </a:xfrm>
          <a:prstGeom prst="rect">
            <a:avLst/>
          </a:prstGeom>
        </p:spPr>
        <p:txBody>
          <a:bodyPr/>
          <a:lstStyle>
            <a:lvl1pPr marL="228600" indent="-228600" algn="l" defTabSz="609493" rtl="0" eaLnBrk="1" latinLnBrk="0" hangingPunct="1">
              <a:lnSpc>
                <a:spcPct val="114000"/>
              </a:lnSpc>
              <a:spcBef>
                <a:spcPts val="800"/>
              </a:spcBef>
              <a:buClr>
                <a:srgbClr val="0071CF"/>
              </a:buClr>
              <a:buFont typeface="Arial"/>
              <a:buChar char="•"/>
              <a:defRPr sz="2400" kern="1200">
                <a:solidFill>
                  <a:schemeClr val="tx1"/>
                </a:solidFill>
                <a:latin typeface="Arial"/>
                <a:ea typeface="+mn-ea"/>
                <a:cs typeface="Arial"/>
              </a:defRPr>
            </a:lvl1pPr>
            <a:lvl2pPr marL="914400" indent="-304800" algn="l" defTabSz="609493" rtl="0" eaLnBrk="1" latinLnBrk="0" hangingPunct="1">
              <a:lnSpc>
                <a:spcPct val="114000"/>
              </a:lnSpc>
              <a:spcBef>
                <a:spcPts val="800"/>
              </a:spcBef>
              <a:buClr>
                <a:srgbClr val="0071CF"/>
              </a:buClr>
              <a:buFont typeface="Arial"/>
              <a:buChar char="–"/>
              <a:defRPr sz="2000" kern="1200">
                <a:solidFill>
                  <a:schemeClr val="tx1"/>
                </a:solidFill>
                <a:latin typeface="Arial"/>
                <a:ea typeface="+mn-ea"/>
                <a:cs typeface="Arial"/>
              </a:defRPr>
            </a:lvl2pPr>
            <a:lvl3pPr marL="1427163" indent="-207963" algn="l" defTabSz="609493" rtl="0" eaLnBrk="1" latinLnBrk="0" hangingPunct="1">
              <a:lnSpc>
                <a:spcPct val="114000"/>
              </a:lnSpc>
              <a:spcBef>
                <a:spcPts val="800"/>
              </a:spcBef>
              <a:buClr>
                <a:srgbClr val="0071CF"/>
              </a:buClr>
              <a:buFont typeface="Arial"/>
              <a:buChar char="•"/>
              <a:tabLst/>
              <a:defRPr sz="1600" kern="1200">
                <a:solidFill>
                  <a:schemeClr val="tx1"/>
                </a:solidFill>
                <a:latin typeface="Arial"/>
                <a:ea typeface="+mn-ea"/>
                <a:cs typeface="Arial"/>
              </a:defRPr>
            </a:lvl3pPr>
            <a:lvl4pPr marL="2133227"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4pPr>
            <a:lvl5pPr marL="2742720" indent="-304747" algn="l" defTabSz="609493" rtl="0" eaLnBrk="1" latinLnBrk="0" hangingPunct="1">
              <a:lnSpc>
                <a:spcPct val="114000"/>
              </a:lnSpc>
              <a:spcBef>
                <a:spcPts val="800"/>
              </a:spcBef>
              <a:buClr>
                <a:srgbClr val="0071CF"/>
              </a:buClr>
              <a:buFont typeface="Arial"/>
              <a:buChar char="»"/>
              <a:defRPr sz="1400" kern="1200">
                <a:solidFill>
                  <a:schemeClr val="tx1"/>
                </a:solidFill>
                <a:latin typeface="Arial"/>
                <a:ea typeface="+mn-ea"/>
                <a:cs typeface="Arial"/>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indent="0">
              <a:buFont typeface="Arial"/>
              <a:buNone/>
            </a:pPr>
            <a:r>
              <a:rPr lang="en-US" b="1" dirty="0">
                <a:solidFill>
                  <a:srgbClr val="004E72"/>
                </a:solidFill>
              </a:rPr>
              <a:t>Single parent, one child</a:t>
            </a:r>
          </a:p>
        </p:txBody>
      </p:sp>
      <p:sp>
        <p:nvSpPr>
          <p:cNvPr id="9"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5</a:t>
            </a:fld>
            <a:endParaRPr lang="en-US" sz="1100" dirty="0">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46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Susan’s savings</a:t>
            </a:r>
          </a:p>
        </p:txBody>
      </p:sp>
      <p:graphicFrame>
        <p:nvGraphicFramePr>
          <p:cNvPr id="8" name="Content Placeholder 4">
            <a:extLst>
              <a:ext uri="{FF2B5EF4-FFF2-40B4-BE49-F238E27FC236}">
                <a16:creationId xmlns:a16="http://schemas.microsoft.com/office/drawing/2014/main" id="{1E205A8A-0158-6146-857F-51E78195DDAE}"/>
              </a:ext>
            </a:extLst>
          </p:cNvPr>
          <p:cNvGraphicFramePr>
            <a:graphicFrameLocks/>
          </p:cNvGraphicFramePr>
          <p:nvPr>
            <p:extLst>
              <p:ext uri="{D42A27DB-BD31-4B8C-83A1-F6EECF244321}">
                <p14:modId xmlns:p14="http://schemas.microsoft.com/office/powerpoint/2010/main" val="501863459"/>
              </p:ext>
            </p:extLst>
          </p:nvPr>
        </p:nvGraphicFramePr>
        <p:xfrm>
          <a:off x="1106424" y="1761111"/>
          <a:ext cx="10301815" cy="2892996"/>
        </p:xfrm>
        <a:graphic>
          <a:graphicData uri="http://schemas.openxmlformats.org/drawingml/2006/table">
            <a:tbl>
              <a:tblPr firstRow="1" bandRow="1">
                <a:tableStyleId>{5C22544A-7EE6-4342-B048-85BDC9FD1C3A}</a:tableStyleId>
              </a:tblPr>
              <a:tblGrid>
                <a:gridCol w="3441367">
                  <a:extLst>
                    <a:ext uri="{9D8B030D-6E8A-4147-A177-3AD203B41FA5}">
                      <a16:colId xmlns:a16="http://schemas.microsoft.com/office/drawing/2014/main" val="20000"/>
                    </a:ext>
                  </a:extLst>
                </a:gridCol>
                <a:gridCol w="3430224">
                  <a:extLst>
                    <a:ext uri="{9D8B030D-6E8A-4147-A177-3AD203B41FA5}">
                      <a16:colId xmlns:a16="http://schemas.microsoft.com/office/drawing/2014/main" val="20001"/>
                    </a:ext>
                  </a:extLst>
                </a:gridCol>
                <a:gridCol w="3430224">
                  <a:extLst>
                    <a:ext uri="{9D8B030D-6E8A-4147-A177-3AD203B41FA5}">
                      <a16:colId xmlns:a16="http://schemas.microsoft.com/office/drawing/2014/main" val="20002"/>
                    </a:ext>
                  </a:extLst>
                </a:gridCol>
              </a:tblGrid>
              <a:tr h="455536">
                <a:tc>
                  <a:txBody>
                    <a:bodyPr/>
                    <a:lstStyle/>
                    <a:p>
                      <a:endParaRPr lang="en-US" sz="1600" dirty="0">
                        <a:solidFill>
                          <a:srgbClr val="323332"/>
                        </a:solidFill>
                        <a:latin typeface="Arial" panose="020B0604020202020204" pitchFamily="34" charset="0"/>
                        <a:ea typeface="Calibri" charset="0"/>
                        <a:cs typeface="Arial" panose="020B0604020202020204" pitchFamily="34" charset="0"/>
                      </a:endParaRPr>
                    </a:p>
                  </a:txBody>
                  <a:tcPr marL="137160" marR="137160" marT="137160" marB="1371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latinLnBrk="0" hangingPunct="1"/>
                      <a:r>
                        <a:rPr lang="en-US" sz="2000" b="1" i="0" kern="1200" dirty="0">
                          <a:solidFill>
                            <a:srgbClr val="FFFFFF"/>
                          </a:solidFill>
                          <a:latin typeface="Arial" panose="020B0604020202020204" pitchFamily="34" charset="0"/>
                          <a:ea typeface="Calibri" charset="0"/>
                          <a:cs typeface="Arial" panose="020B0604020202020204" pitchFamily="34" charset="0"/>
                        </a:rPr>
                        <a:t>Without an FSA</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2000" b="1" i="0" kern="1200" dirty="0">
                          <a:solidFill>
                            <a:srgbClr val="FFFFFF"/>
                          </a:solidFill>
                          <a:latin typeface="Arial" panose="020B0604020202020204" pitchFamily="34" charset="0"/>
                          <a:ea typeface="Calibri" charset="0"/>
                          <a:cs typeface="Arial" panose="020B0604020202020204" pitchFamily="34" charset="0"/>
                        </a:rPr>
                        <a:t>With an FSA</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8569">
                <a:tc>
                  <a:txBody>
                    <a:bodyPr/>
                    <a:lstStyle/>
                    <a:p>
                      <a:r>
                        <a:rPr lang="en-US" sz="2200" b="0" dirty="0">
                          <a:solidFill>
                            <a:schemeClr val="tx1"/>
                          </a:solidFill>
                          <a:latin typeface="Arial" panose="020B0604020202020204" pitchFamily="34" charset="0"/>
                          <a:cs typeface="Arial" panose="020B0604020202020204" pitchFamily="34" charset="0"/>
                        </a:rPr>
                        <a:t>Medical FSA contribution </a:t>
                      </a:r>
                    </a:p>
                  </a:txBody>
                  <a:tcPr anchor="ctr">
                    <a:lnL w="12700" cmpd="sng">
                      <a:noFill/>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chemeClr val="tx1"/>
                          </a:solidFill>
                          <a:latin typeface="Arial" panose="020B0604020202020204" pitchFamily="34" charset="0"/>
                          <a:cs typeface="Arial" panose="020B0604020202020204" pitchFamily="34" charset="0"/>
                        </a:rPr>
                        <a:t>$3,200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7975">
                <a:tc>
                  <a:txBody>
                    <a:bodyPr/>
                    <a:lstStyle/>
                    <a:p>
                      <a:r>
                        <a:rPr lang="en-US" sz="2200" dirty="0">
                          <a:solidFill>
                            <a:schemeClr val="tx1"/>
                          </a:solidFill>
                          <a:latin typeface="Arial" panose="020B0604020202020204" pitchFamily="34" charset="0"/>
                          <a:cs typeface="Arial" panose="020B0604020202020204" pitchFamily="34" charset="0"/>
                        </a:rPr>
                        <a:t>Estimated taxes</a:t>
                      </a:r>
                      <a:r>
                        <a:rPr lang="en-US" sz="2200" baseline="30000" dirty="0">
                          <a:solidFill>
                            <a:schemeClr val="tx1"/>
                          </a:solidFill>
                          <a:latin typeface="Arial" panose="020B0604020202020204" pitchFamily="34" charset="0"/>
                          <a:cs typeface="Arial" panose="020B0604020202020204" pitchFamily="34" charset="0"/>
                        </a:rPr>
                        <a:t>4</a:t>
                      </a:r>
                      <a:r>
                        <a:rPr lang="en-US" sz="2200" dirty="0">
                          <a:solidFill>
                            <a:schemeClr val="tx1"/>
                          </a:solidFill>
                          <a:latin typeface="Arial" panose="020B0604020202020204" pitchFamily="34" charset="0"/>
                          <a:cs typeface="Arial" panose="020B0604020202020204" pitchFamily="34" charset="0"/>
                        </a:rPr>
                        <a:t> </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$14,500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chemeClr val="tx1"/>
                          </a:solidFill>
                          <a:latin typeface="Arial" panose="020B0604020202020204" pitchFamily="34" charset="0"/>
                          <a:cs typeface="Arial" panose="020B0604020202020204" pitchFamily="34" charset="0"/>
                        </a:rPr>
                        <a:t>$13,700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2764">
                <a:tc>
                  <a:txBody>
                    <a:bodyPr/>
                    <a:lstStyle/>
                    <a:p>
                      <a:r>
                        <a:rPr lang="en-US" sz="2200" dirty="0">
                          <a:solidFill>
                            <a:schemeClr val="tx1"/>
                          </a:solidFill>
                          <a:latin typeface="Arial" panose="020B0604020202020204" pitchFamily="34" charset="0"/>
                          <a:cs typeface="Arial" panose="020B0604020202020204" pitchFamily="34" charset="0"/>
                        </a:rPr>
                        <a:t>Healthcare expenses </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$3,200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chemeClr val="tx1"/>
                          </a:solidFill>
                          <a:latin typeface="Arial" panose="020B0604020202020204" pitchFamily="34" charset="0"/>
                          <a:cs typeface="Arial" panose="020B0604020202020204" pitchFamily="34" charset="0"/>
                        </a:rPr>
                        <a:t>$3,200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2764">
                <a:tc>
                  <a:txBody>
                    <a:bodyPr/>
                    <a:lstStyle/>
                    <a:p>
                      <a:r>
                        <a:rPr lang="en-US" sz="2200" dirty="0">
                          <a:solidFill>
                            <a:schemeClr val="tx1"/>
                          </a:solidFill>
                          <a:latin typeface="Arial" panose="020B0604020202020204" pitchFamily="34" charset="0"/>
                          <a:cs typeface="Arial" panose="020B0604020202020204" pitchFamily="34" charset="0"/>
                        </a:rPr>
                        <a:t>Tax savings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chemeClr val="tx1"/>
                          </a:solidFill>
                          <a:latin typeface="Arial" panose="020B0604020202020204" pitchFamily="34" charset="0"/>
                          <a:cs typeface="Arial" panose="020B0604020202020204" pitchFamily="34" charset="0"/>
                        </a:rPr>
                        <a:t>$800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6350"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764">
                <a:tc>
                  <a:txBody>
                    <a:bodyPr/>
                    <a:lstStyle/>
                    <a:p>
                      <a:r>
                        <a:rPr lang="en-US" sz="2200" b="1" dirty="0">
                          <a:solidFill>
                            <a:schemeClr val="tx1"/>
                          </a:solidFill>
                          <a:latin typeface="Arial" panose="020B0604020202020204" pitchFamily="34" charset="0"/>
                          <a:cs typeface="Arial" panose="020B0604020202020204" pitchFamily="34" charset="0"/>
                        </a:rPr>
                        <a:t>Net disposable income</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0F0F0"/>
                    </a:solidFill>
                  </a:tcPr>
                </a:tc>
                <a:tc>
                  <a:txBody>
                    <a:bodyPr/>
                    <a:lstStyle/>
                    <a:p>
                      <a:pPr algn="ctr"/>
                      <a:r>
                        <a:rPr lang="en-US" sz="2200" dirty="0">
                          <a:solidFill>
                            <a:schemeClr val="tx1"/>
                          </a:solidFill>
                          <a:latin typeface="Arial" panose="020B0604020202020204" pitchFamily="34" charset="0"/>
                          <a:cs typeface="Arial" panose="020B0604020202020204" pitchFamily="34" charset="0"/>
                        </a:rPr>
                        <a:t>$40,300</a:t>
                      </a:r>
                    </a:p>
                  </a:txBody>
                  <a:tcPr anchor="ctr">
                    <a:lnL w="12700" cap="flat" cmpd="sng" algn="ctr">
                      <a:solidFill>
                        <a:schemeClr val="bg1"/>
                      </a:solidFill>
                      <a:prstDash val="solid"/>
                      <a:round/>
                      <a:headEnd type="none" w="med" len="med"/>
                      <a:tailEnd type="none" w="med" len="med"/>
                    </a:lnL>
                    <a:lnR w="6350" cap="flat" cmpd="sng" algn="ctr">
                      <a:solidFill>
                        <a:schemeClr val="tx2">
                          <a:lumMod val="10000"/>
                          <a:lumOff val="90000"/>
                        </a:schemeClr>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12700"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dirty="0">
                          <a:solidFill>
                            <a:schemeClr val="tx1"/>
                          </a:solidFill>
                          <a:latin typeface="Arial" panose="020B0604020202020204" pitchFamily="34" charset="0"/>
                          <a:cs typeface="Arial" panose="020B0604020202020204" pitchFamily="34" charset="0"/>
                        </a:rPr>
                        <a:t>$41,100</a:t>
                      </a:r>
                    </a:p>
                  </a:txBody>
                  <a:tcPr anchor="ctr">
                    <a:lnL w="6350" cap="flat" cmpd="sng" algn="ctr">
                      <a:solidFill>
                        <a:schemeClr val="tx2">
                          <a:lumMod val="10000"/>
                          <a:lumOff val="90000"/>
                        </a:schemeClr>
                      </a:solidFill>
                      <a:prstDash val="solid"/>
                      <a:round/>
                      <a:headEnd type="none" w="med" len="med"/>
                      <a:tailEnd type="none" w="med" len="med"/>
                    </a:lnL>
                    <a:lnR w="12700" cap="flat" cmpd="sng" algn="ctr">
                      <a:solidFill>
                        <a:srgbClr val="EBEBEB"/>
                      </a:solidFill>
                      <a:prstDash val="solid"/>
                      <a:round/>
                      <a:headEnd type="none" w="med" len="med"/>
                      <a:tailEnd type="none" w="med" len="med"/>
                    </a:lnR>
                    <a:lnT w="6350" cap="flat" cmpd="sng" algn="ctr">
                      <a:solidFill>
                        <a:schemeClr val="tx2">
                          <a:lumMod val="10000"/>
                          <a:lumOff val="90000"/>
                        </a:schemeClr>
                      </a:solidFill>
                      <a:prstDash val="solid"/>
                      <a:round/>
                      <a:headEnd type="none" w="med" len="med"/>
                      <a:tailEnd type="none" w="med" len="med"/>
                    </a:lnT>
                    <a:lnB w="12700" cap="flat" cmpd="sng" algn="ctr">
                      <a:solidFill>
                        <a:srgbClr val="EBEBE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6327675"/>
                  </a:ext>
                </a:extLst>
              </a:tr>
            </a:tbl>
          </a:graphicData>
        </a:graphic>
      </p:graphicFrame>
      <p:sp>
        <p:nvSpPr>
          <p:cNvPr id="6" name="Footer Placeholder 2"/>
          <p:cNvSpPr>
            <a:spLocks noGrp="1"/>
          </p:cNvSpPr>
          <p:nvPr>
            <p:ph type="ftr" sz="quarter" idx="3"/>
          </p:nvPr>
        </p:nvSpPr>
        <p:spPr>
          <a:xfrm>
            <a:off x="1104899" y="6135375"/>
            <a:ext cx="8458200" cy="365125"/>
          </a:xfrm>
        </p:spPr>
        <p:txBody>
          <a:bodyPr/>
          <a:lstStyle/>
          <a:p>
            <a:pPr marL="57150" indent="-57150"/>
            <a:r>
              <a:rPr lang="en-US" baseline="30000" dirty="0"/>
              <a:t>4</a:t>
            </a:r>
            <a:r>
              <a:rPr lang="en-US" dirty="0"/>
              <a:t>Assumes Susan pays 25% of their income in federal, state, and social security taxes. Actual tax savings will depend on your contributions, applicable state tax rates, and your personal tax situation. Please consult your tax adviser for details.</a:t>
            </a:r>
            <a:br>
              <a:rPr lang="en-US" dirty="0"/>
            </a:br>
            <a:r>
              <a:rPr lang="en-US" dirty="0"/>
              <a:t>This story is a hypothetical example for purposes of illustration only.</a:t>
            </a:r>
          </a:p>
        </p:txBody>
      </p:sp>
      <p:sp>
        <p:nvSpPr>
          <p:cNvPr id="7"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6</a:t>
            </a:fld>
            <a:endParaRPr lang="en-US" sz="1100" dirty="0">
              <a:solidFill>
                <a:srgbClr val="8989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156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Qualified medical expenses</a:t>
            </a:r>
            <a:endParaRPr lang="en-US" dirty="0"/>
          </a:p>
        </p:txBody>
      </p:sp>
      <p:sp>
        <p:nvSpPr>
          <p:cNvPr id="6" name="Content Placeholder 5"/>
          <p:cNvSpPr>
            <a:spLocks noGrp="1"/>
          </p:cNvSpPr>
          <p:nvPr>
            <p:ph sz="half" idx="1"/>
          </p:nvPr>
        </p:nvSpPr>
        <p:spPr/>
        <p:txBody>
          <a:bodyPr>
            <a:normAutofit/>
          </a:bodyPr>
          <a:lstStyle/>
          <a:p>
            <a:pPr marL="0" indent="0">
              <a:buNone/>
            </a:pPr>
            <a:r>
              <a:rPr lang="en-US" b="1" dirty="0">
                <a:solidFill>
                  <a:srgbClr val="004E72"/>
                </a:solidFill>
              </a:rPr>
              <a:t>Expenses you can pay for:</a:t>
            </a:r>
          </a:p>
          <a:p>
            <a:r>
              <a:rPr lang="en-US" dirty="0"/>
              <a:t>Over-the-counter supplies, medications, and some feminine hygiene products.</a:t>
            </a:r>
          </a:p>
          <a:p>
            <a:r>
              <a:rPr lang="en-US" dirty="0"/>
              <a:t>Personal protective equipment such as masks, hand sanitizer, and sanitizing wipes.</a:t>
            </a:r>
          </a:p>
        </p:txBody>
      </p:sp>
      <p:sp>
        <p:nvSpPr>
          <p:cNvPr id="10" name="Footer Placeholder 4"/>
          <p:cNvSpPr>
            <a:spLocks noGrp="1"/>
          </p:cNvSpPr>
          <p:nvPr>
            <p:ph type="ftr" sz="quarter" idx="3"/>
          </p:nvPr>
        </p:nvSpPr>
        <p:spPr>
          <a:xfrm>
            <a:off x="1104899" y="6135375"/>
            <a:ext cx="6345323" cy="365125"/>
          </a:xfrm>
        </p:spPr>
        <p:txBody>
          <a:bodyPr/>
          <a:lstStyle/>
          <a:p>
            <a:r>
              <a:rPr lang="en-US"/>
              <a:t>Always save your receipts to ensure proper validation of expenses, as required by the IRS.</a:t>
            </a:r>
            <a:endParaRPr lang="en-US" dirty="0"/>
          </a:p>
        </p:txBody>
      </p:sp>
      <p:sp>
        <p:nvSpPr>
          <p:cNvPr id="8"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7</a:t>
            </a:fld>
            <a:endParaRPr lang="en-US" sz="1100" dirty="0">
              <a:solidFill>
                <a:srgbClr val="898989"/>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C7FA678-B38D-0022-C5E4-05F5C4A6C1FC}"/>
              </a:ext>
            </a:extLst>
          </p:cNvPr>
          <p:cNvSpPr>
            <a:spLocks noGrp="1"/>
          </p:cNvSpPr>
          <p:nvPr>
            <p:ph sz="half" idx="2"/>
          </p:nvPr>
        </p:nvSpPr>
        <p:spPr/>
        <p:txBody>
          <a:bodyPr/>
          <a:lstStyle/>
          <a:p>
            <a:r>
              <a:rPr lang="en-US" dirty="0"/>
              <a:t>Medical expenses that your health plan doesn’t cover:</a:t>
            </a:r>
          </a:p>
          <a:p>
            <a:pPr lvl="1"/>
            <a:r>
              <a:rPr lang="en-US" sz="2000" dirty="0"/>
              <a:t>Your deductible.</a:t>
            </a:r>
          </a:p>
          <a:p>
            <a:pPr lvl="1"/>
            <a:r>
              <a:rPr lang="en-US" sz="2000" dirty="0"/>
              <a:t>Copays and coinsurance.</a:t>
            </a:r>
          </a:p>
          <a:p>
            <a:r>
              <a:rPr lang="en-US" dirty="0"/>
              <a:t>Health expenses not included in your health plan:</a:t>
            </a:r>
          </a:p>
          <a:p>
            <a:pPr lvl="1"/>
            <a:r>
              <a:rPr lang="en-US" sz="2000" dirty="0"/>
              <a:t>Dental and vision care.</a:t>
            </a:r>
          </a:p>
        </p:txBody>
      </p:sp>
    </p:spTree>
    <p:extLst>
      <p:ext uri="{BB962C8B-B14F-4D97-AF65-F5344CB8AC3E}">
        <p14:creationId xmlns:p14="http://schemas.microsoft.com/office/powerpoint/2010/main" val="40544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Qualified medical expenses</a:t>
            </a:r>
          </a:p>
        </p:txBody>
      </p:sp>
      <p:sp>
        <p:nvSpPr>
          <p:cNvPr id="10" name="Footer Placeholder 4"/>
          <p:cNvSpPr>
            <a:spLocks noGrp="1"/>
          </p:cNvSpPr>
          <p:nvPr>
            <p:ph type="ftr" sz="quarter" idx="3"/>
          </p:nvPr>
        </p:nvSpPr>
        <p:spPr>
          <a:xfrm>
            <a:off x="1104899" y="6135375"/>
            <a:ext cx="6345323" cy="365125"/>
          </a:xfrm>
        </p:spPr>
        <p:txBody>
          <a:bodyPr/>
          <a:lstStyle/>
          <a:p>
            <a:r>
              <a:rPr lang="en-US" dirty="0"/>
              <a:t>Always save your receipts to ensure proper validation of expenses, as required by the IRS.</a:t>
            </a:r>
          </a:p>
        </p:txBody>
      </p:sp>
      <p:sp>
        <p:nvSpPr>
          <p:cNvPr id="8"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8</a:t>
            </a:fld>
            <a:endParaRPr lang="en-US" sz="1100" dirty="0">
              <a:solidFill>
                <a:srgbClr val="898989"/>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9DB4CB6-8A85-7028-4F6E-0E2812BF80DE}"/>
              </a:ext>
            </a:extLst>
          </p:cNvPr>
          <p:cNvSpPr>
            <a:spLocks noGrp="1"/>
          </p:cNvSpPr>
          <p:nvPr>
            <p:ph sz="half" idx="1"/>
          </p:nvPr>
        </p:nvSpPr>
        <p:spPr>
          <a:xfrm>
            <a:off x="1104900" y="1861672"/>
            <a:ext cx="5257800" cy="4201388"/>
          </a:xfrm>
        </p:spPr>
        <p:txBody>
          <a:bodyPr/>
          <a:lstStyle/>
          <a:p>
            <a:pPr marL="0" indent="0">
              <a:buNone/>
            </a:pPr>
            <a:r>
              <a:rPr lang="en-US" b="1" dirty="0">
                <a:solidFill>
                  <a:srgbClr val="004E72"/>
                </a:solidFill>
              </a:rPr>
              <a:t>You can't use your FSA to pay for:</a:t>
            </a:r>
          </a:p>
          <a:p>
            <a:r>
              <a:rPr lang="en-US" dirty="0"/>
              <a:t>Costs not considered IRS-qualified expenses. </a:t>
            </a:r>
          </a:p>
          <a:p>
            <a:pPr lvl="1"/>
            <a:r>
              <a:rPr lang="en-US" sz="2000" dirty="0"/>
              <a:t>Visit the learning center at </a:t>
            </a:r>
            <a:r>
              <a:rPr lang="en-US" sz="2000" b="1" dirty="0">
                <a:solidFill>
                  <a:srgbClr val="004E72"/>
                </a:solidFill>
              </a:rPr>
              <a:t>CapBlueCross.com/funds</a:t>
            </a:r>
            <a:r>
              <a:rPr lang="en-US" sz="2000" dirty="0"/>
              <a:t>.</a:t>
            </a:r>
          </a:p>
          <a:p>
            <a:r>
              <a:rPr lang="en-US" dirty="0"/>
              <a:t>Health insurance premiums.</a:t>
            </a:r>
          </a:p>
        </p:txBody>
      </p:sp>
      <p:pic>
        <p:nvPicPr>
          <p:cNvPr id="12" name="Picture 11">
            <a:extLst>
              <a:ext uri="{FF2B5EF4-FFF2-40B4-BE49-F238E27FC236}">
                <a16:creationId xmlns:a16="http://schemas.microsoft.com/office/drawing/2014/main" id="{C3224D35-1B8E-077F-2CB9-F70B3A5B19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43" t="11109" r="29930" b="4038"/>
          <a:stretch/>
        </p:blipFill>
        <p:spPr>
          <a:xfrm>
            <a:off x="6629400" y="0"/>
            <a:ext cx="5559425" cy="5486400"/>
          </a:xfrm>
          <a:prstGeom prst="rect">
            <a:avLst/>
          </a:prstGeom>
        </p:spPr>
      </p:pic>
    </p:spTree>
    <p:extLst>
      <p:ext uri="{BB962C8B-B14F-4D97-AF65-F5344CB8AC3E}">
        <p14:creationId xmlns:p14="http://schemas.microsoft.com/office/powerpoint/2010/main" val="232905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you’re enrolled</a:t>
            </a:r>
          </a:p>
        </p:txBody>
      </p:sp>
      <p:sp>
        <p:nvSpPr>
          <p:cNvPr id="5" name="Content Placeholder 4">
            <a:extLst>
              <a:ext uri="{FF2B5EF4-FFF2-40B4-BE49-F238E27FC236}">
                <a16:creationId xmlns:a16="http://schemas.microsoft.com/office/drawing/2014/main" id="{93CE6B7E-C0F1-B643-26FD-E10E3F50D654}"/>
              </a:ext>
            </a:extLst>
          </p:cNvPr>
          <p:cNvSpPr>
            <a:spLocks noGrp="1"/>
          </p:cNvSpPr>
          <p:nvPr>
            <p:ph sz="half" idx="2"/>
          </p:nvPr>
        </p:nvSpPr>
        <p:spPr/>
        <p:txBody>
          <a:bodyPr>
            <a:normAutofit lnSpcReduction="10000"/>
          </a:bodyPr>
          <a:lstStyle/>
          <a:p>
            <a:r>
              <a:rPr lang="en-US" sz="2200" dirty="0"/>
              <a:t>Receive your debit card by mail.</a:t>
            </a:r>
          </a:p>
          <a:p>
            <a:r>
              <a:rPr lang="en-US" sz="2200" dirty="0"/>
              <a:t>Use your debit card to pay healthcare providers.</a:t>
            </a:r>
          </a:p>
          <a:p>
            <a:r>
              <a:rPr lang="en-US" sz="2200" dirty="0"/>
              <a:t>Visit </a:t>
            </a:r>
            <a:r>
              <a:rPr lang="en-US" sz="2200" b="1" dirty="0">
                <a:solidFill>
                  <a:srgbClr val="004E72"/>
                </a:solidFill>
              </a:rPr>
              <a:t>CapBlueCross.com/funds</a:t>
            </a:r>
            <a:r>
              <a:rPr lang="en-US" sz="2200" dirty="0"/>
              <a:t> often to:</a:t>
            </a:r>
          </a:p>
          <a:p>
            <a:pPr lvl="1"/>
            <a:r>
              <a:rPr lang="en-US" dirty="0"/>
              <a:t>View account activity.</a:t>
            </a:r>
          </a:p>
          <a:p>
            <a:pPr lvl="1"/>
            <a:r>
              <a:rPr lang="en-US" dirty="0"/>
              <a:t>Check balances.</a:t>
            </a:r>
          </a:p>
          <a:p>
            <a:pPr lvl="1"/>
            <a:r>
              <a:rPr lang="en-US" dirty="0"/>
              <a:t>Get forms.</a:t>
            </a:r>
          </a:p>
          <a:p>
            <a:pPr lvl="1"/>
            <a:r>
              <a:rPr lang="en-US" dirty="0"/>
              <a:t>Upload receipts.</a:t>
            </a:r>
          </a:p>
          <a:p>
            <a:pPr lvl="1"/>
            <a:r>
              <a:rPr lang="en-US" dirty="0"/>
              <a:t>Request additional debit cards.</a:t>
            </a:r>
          </a:p>
        </p:txBody>
      </p:sp>
      <p:sp>
        <p:nvSpPr>
          <p:cNvPr id="4" name="Slide Number Placeholder 3"/>
          <p:cNvSpPr txBox="1">
            <a:spLocks/>
          </p:cNvSpPr>
          <p:nvPr/>
        </p:nvSpPr>
        <p:spPr>
          <a:xfrm>
            <a:off x="228600" y="6183878"/>
            <a:ext cx="877824" cy="265176"/>
          </a:xfrm>
          <a:prstGeom prst="rect">
            <a:avLst/>
          </a:prstGeom>
        </p:spPr>
        <p:txBody>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fld id="{4404D544-1169-42C0-8FA5-504360ABC042}" type="slidenum">
              <a:rPr lang="en-US" sz="1100" smtClean="0">
                <a:solidFill>
                  <a:srgbClr val="898989"/>
                </a:solidFill>
                <a:latin typeface="Arial" panose="020B0604020202020204" pitchFamily="34" charset="0"/>
                <a:cs typeface="Arial" panose="020B0604020202020204" pitchFamily="34" charset="0"/>
              </a:rPr>
              <a:pPr algn="ctr"/>
              <a:t>9</a:t>
            </a:fld>
            <a:endParaRPr lang="en-US" sz="1100" dirty="0">
              <a:solidFill>
                <a:srgbClr val="898989"/>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6EDF04-304B-2392-6C14-B569413C9C7A}"/>
              </a:ext>
            </a:extLst>
          </p:cNvPr>
          <p:cNvPicPr>
            <a:picLocks noChangeAspect="1"/>
          </p:cNvPicPr>
          <p:nvPr/>
        </p:nvPicPr>
        <p:blipFill>
          <a:blip r:embed="rId2"/>
          <a:srcRect/>
          <a:stretch/>
        </p:blipFill>
        <p:spPr>
          <a:xfrm>
            <a:off x="0" y="1920239"/>
            <a:ext cx="6035040" cy="4027681"/>
          </a:xfrm>
          <a:prstGeom prst="rect">
            <a:avLst/>
          </a:prstGeom>
        </p:spPr>
      </p:pic>
    </p:spTree>
    <p:extLst>
      <p:ext uri="{BB962C8B-B14F-4D97-AF65-F5344CB8AC3E}">
        <p14:creationId xmlns:p14="http://schemas.microsoft.com/office/powerpoint/2010/main" val="1728189387"/>
      </p:ext>
    </p:extLst>
  </p:cSld>
  <p:clrMapOvr>
    <a:masterClrMapping/>
  </p:clrMapOvr>
</p:sld>
</file>

<file path=ppt/theme/theme1.xml><?xml version="1.0" encoding="utf-8"?>
<a:theme xmlns:a="http://schemas.openxmlformats.org/drawingml/2006/main" name="CapitalBlueCrossTheme">
  <a:themeElements>
    <a:clrScheme name="Capital 2022">
      <a:dk1>
        <a:srgbClr val="000000"/>
      </a:dk1>
      <a:lt1>
        <a:srgbClr val="FFFFFF"/>
      </a:lt1>
      <a:dk2>
        <a:srgbClr val="004E72"/>
      </a:dk2>
      <a:lt2>
        <a:srgbClr val="9FA2A3"/>
      </a:lt2>
      <a:accent1>
        <a:srgbClr val="0071CE"/>
      </a:accent1>
      <a:accent2>
        <a:srgbClr val="707271"/>
      </a:accent2>
      <a:accent3>
        <a:srgbClr val="97D0FF"/>
      </a:accent3>
      <a:accent4>
        <a:srgbClr val="FFC700"/>
      </a:accent4>
      <a:accent5>
        <a:srgbClr val="FF8300"/>
      </a:accent5>
      <a:accent6>
        <a:srgbClr val="76BD22"/>
      </a:accent6>
      <a:hlink>
        <a:srgbClr val="00AEEF"/>
      </a:hlink>
      <a:folHlink>
        <a:srgbClr val="9FA2A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pitalBlueCrossTheme" id="{E0EA1436-98EF-4F4F-A8FA-91CEB7130BC3}" vid="{32918D53-0372-4F6B-98C6-089EC6B223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a75184d-beec-4a12-b071-91d7f6e93f41">Capital Blue Cross PowerPoint Template (7/14/22)</Description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401E54EDA2B9488320E8B56B50AA12" ma:contentTypeVersion="2" ma:contentTypeDescription="Create a new document." ma:contentTypeScope="" ma:versionID="0b6360bc83511d7166133db5f1b9c107">
  <xsd:schema xmlns:xsd="http://www.w3.org/2001/XMLSchema" xmlns:xs="http://www.w3.org/2001/XMLSchema" xmlns:p="http://schemas.microsoft.com/office/2006/metadata/properties" xmlns:ns2="2a75184d-beec-4a12-b071-91d7f6e93f41" xmlns:ns3="45b899f8-3230-48ae-8acf-2de07429006c" targetNamespace="http://schemas.microsoft.com/office/2006/metadata/properties" ma:root="true" ma:fieldsID="4a64d4e757474ad6345fe889c627eafc" ns2:_="" ns3:_="">
    <xsd:import namespace="2a75184d-beec-4a12-b071-91d7f6e93f41"/>
    <xsd:import namespace="45b899f8-3230-48ae-8acf-2de07429006c"/>
    <xsd:element name="properties">
      <xsd:complexType>
        <xsd:sequence>
          <xsd:element name="documentManagement">
            <xsd:complexType>
              <xsd:all>
                <xsd:element ref="ns2:Description0"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75184d-beec-4a12-b071-91d7f6e93f41"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b899f8-3230-48ae-8acf-2de07429006c"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600CD5-CE01-4328-983D-C68022BDAF95}">
  <ds:schemaRefs>
    <ds:schemaRef ds:uri="http://purl.org/dc/elements/1.1/"/>
    <ds:schemaRef ds:uri="http://schemas.microsoft.com/office/2006/metadata/properties"/>
    <ds:schemaRef ds:uri="2a75184d-beec-4a12-b071-91d7f6e93f41"/>
    <ds:schemaRef ds:uri="http://purl.org/dc/terms/"/>
    <ds:schemaRef ds:uri="http://schemas.microsoft.com/office/2006/documentManagement/types"/>
    <ds:schemaRef ds:uri="http://purl.org/dc/dcmitype/"/>
    <ds:schemaRef ds:uri="http://schemas.microsoft.com/office/infopath/2007/PartnerControls"/>
    <ds:schemaRef ds:uri="45b899f8-3230-48ae-8acf-2de07429006c"/>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8CC0414-B823-4379-A128-3E6CBBEF775E}">
  <ds:schemaRefs>
    <ds:schemaRef ds:uri="http://schemas.microsoft.com/sharepoint/v3/contenttype/forms"/>
  </ds:schemaRefs>
</ds:datastoreItem>
</file>

<file path=customXml/itemProps3.xml><?xml version="1.0" encoding="utf-8"?>
<ds:datastoreItem xmlns:ds="http://schemas.openxmlformats.org/officeDocument/2006/customXml" ds:itemID="{201B86B0-E8ED-4AB4-9F5A-0A2B22D5CC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75184d-beec-4a12-b071-91d7f6e93f41"/>
    <ds:schemaRef ds:uri="45b899f8-3230-48ae-8acf-2de0742900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CapitalBlueCrossTheme</Template>
  <TotalTime>2127</TotalTime>
  <Words>710</Words>
  <Application>Microsoft Office PowerPoint</Application>
  <PresentationFormat>Custom</PresentationFormat>
  <Paragraphs>92</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CapitalBlueCrossTheme</vt:lpstr>
      <vt:lpstr>Medical Flexible Spending Accounts</vt:lpstr>
      <vt:lpstr>Your Medical Flexible Spending Account (FSA)</vt:lpstr>
      <vt:lpstr>How your FSA works – getting started</vt:lpstr>
      <vt:lpstr>How your FSA works – paying medical expenses</vt:lpstr>
      <vt:lpstr>Meet Susan</vt:lpstr>
      <vt:lpstr>Susan’s savings</vt:lpstr>
      <vt:lpstr>Qualified medical expenses</vt:lpstr>
      <vt:lpstr>Qualified medical expenses</vt:lpstr>
      <vt:lpstr>After you’re enrolled</vt:lpstr>
      <vt:lpstr>Let’s get started</vt:lpstr>
    </vt:vector>
  </TitlesOfParts>
  <Company>Peter Laudermilch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Laudermilch</dc:creator>
  <cp:lastModifiedBy>Wagner, Kris (Capital)</cp:lastModifiedBy>
  <cp:revision>84</cp:revision>
  <dcterms:created xsi:type="dcterms:W3CDTF">2021-06-03T02:12:02Z</dcterms:created>
  <dcterms:modified xsi:type="dcterms:W3CDTF">2023-12-07T19:29:57Z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0x010100B9401E54EDA2B9488320E8B56B50AA12</vt:lpwstr>
  </property>
</Properties>
</file>